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omments/comment1.xml" ContentType="application/vnd.openxmlformats-officedocument.presentationml.comments+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2"/>
  </p:notesMasterIdLst>
  <p:sldIdLst>
    <p:sldId id="256" r:id="rId2"/>
    <p:sldId id="257" r:id="rId3"/>
    <p:sldId id="308" r:id="rId4"/>
    <p:sldId id="398" r:id="rId5"/>
    <p:sldId id="399" r:id="rId6"/>
    <p:sldId id="343" r:id="rId7"/>
    <p:sldId id="393" r:id="rId8"/>
    <p:sldId id="401" r:id="rId9"/>
    <p:sldId id="400" r:id="rId10"/>
    <p:sldId id="395" r:id="rId11"/>
    <p:sldId id="397" r:id="rId12"/>
    <p:sldId id="403" r:id="rId13"/>
    <p:sldId id="404" r:id="rId14"/>
    <p:sldId id="396" r:id="rId15"/>
    <p:sldId id="406" r:id="rId16"/>
    <p:sldId id="407" r:id="rId17"/>
    <p:sldId id="402" r:id="rId18"/>
    <p:sldId id="405" r:id="rId19"/>
    <p:sldId id="408" r:id="rId20"/>
    <p:sldId id="409" r:id="rId21"/>
    <p:sldId id="410" r:id="rId22"/>
    <p:sldId id="411" r:id="rId23"/>
    <p:sldId id="388" r:id="rId24"/>
    <p:sldId id="416" r:id="rId25"/>
    <p:sldId id="338" r:id="rId26"/>
    <p:sldId id="418" r:id="rId27"/>
    <p:sldId id="426" r:id="rId28"/>
    <p:sldId id="428" r:id="rId29"/>
    <p:sldId id="429" r:id="rId30"/>
    <p:sldId id="430" r:id="rId31"/>
    <p:sldId id="431" r:id="rId32"/>
    <p:sldId id="432" r:id="rId33"/>
    <p:sldId id="433" r:id="rId34"/>
    <p:sldId id="434" r:id="rId35"/>
    <p:sldId id="413" r:id="rId36"/>
    <p:sldId id="422" r:id="rId37"/>
    <p:sldId id="435" r:id="rId38"/>
    <p:sldId id="436" r:id="rId39"/>
    <p:sldId id="441" r:id="rId40"/>
    <p:sldId id="439" r:id="rId41"/>
    <p:sldId id="477" r:id="rId42"/>
    <p:sldId id="444" r:id="rId43"/>
    <p:sldId id="466" r:id="rId44"/>
    <p:sldId id="448" r:id="rId45"/>
    <p:sldId id="438" r:id="rId46"/>
    <p:sldId id="443" r:id="rId47"/>
    <p:sldId id="414" r:id="rId48"/>
    <p:sldId id="423" r:id="rId49"/>
    <p:sldId id="445" r:id="rId50"/>
    <p:sldId id="446" r:id="rId51"/>
    <p:sldId id="447" r:id="rId52"/>
    <p:sldId id="389" r:id="rId53"/>
    <p:sldId id="415" r:id="rId54"/>
    <p:sldId id="453" r:id="rId55"/>
    <p:sldId id="452" r:id="rId56"/>
    <p:sldId id="449" r:id="rId57"/>
    <p:sldId id="451" r:id="rId58"/>
    <p:sldId id="450" r:id="rId59"/>
    <p:sldId id="467" r:id="rId60"/>
    <p:sldId id="468" r:id="rId61"/>
    <p:sldId id="469" r:id="rId62"/>
    <p:sldId id="473" r:id="rId63"/>
    <p:sldId id="471" r:id="rId64"/>
    <p:sldId id="470" r:id="rId65"/>
    <p:sldId id="474" r:id="rId66"/>
    <p:sldId id="476" r:id="rId67"/>
    <p:sldId id="475" r:id="rId68"/>
    <p:sldId id="472" r:id="rId69"/>
    <p:sldId id="390" r:id="rId70"/>
    <p:sldId id="454" r:id="rId71"/>
    <p:sldId id="455" r:id="rId72"/>
    <p:sldId id="456" r:id="rId73"/>
    <p:sldId id="457" r:id="rId74"/>
    <p:sldId id="459" r:id="rId75"/>
    <p:sldId id="460" r:id="rId76"/>
    <p:sldId id="461" r:id="rId77"/>
    <p:sldId id="462" r:id="rId78"/>
    <p:sldId id="464" r:id="rId79"/>
    <p:sldId id="463" r:id="rId80"/>
    <p:sldId id="465" r:id="rId8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009F6E3-3C49-F640-9968-903843ED0966}">
          <p14:sldIdLst>
            <p14:sldId id="256"/>
            <p14:sldId id="257"/>
            <p14:sldId id="308"/>
            <p14:sldId id="398"/>
            <p14:sldId id="399"/>
            <p14:sldId id="343"/>
            <p14:sldId id="393"/>
            <p14:sldId id="401"/>
            <p14:sldId id="400"/>
            <p14:sldId id="395"/>
            <p14:sldId id="397"/>
            <p14:sldId id="403"/>
            <p14:sldId id="404"/>
            <p14:sldId id="396"/>
            <p14:sldId id="406"/>
            <p14:sldId id="407"/>
            <p14:sldId id="402"/>
            <p14:sldId id="405"/>
            <p14:sldId id="408"/>
            <p14:sldId id="409"/>
            <p14:sldId id="410"/>
            <p14:sldId id="411"/>
            <p14:sldId id="388"/>
            <p14:sldId id="416"/>
            <p14:sldId id="338"/>
            <p14:sldId id="418"/>
            <p14:sldId id="426"/>
            <p14:sldId id="428"/>
            <p14:sldId id="429"/>
            <p14:sldId id="430"/>
            <p14:sldId id="431"/>
            <p14:sldId id="432"/>
            <p14:sldId id="433"/>
            <p14:sldId id="434"/>
            <p14:sldId id="413"/>
            <p14:sldId id="422"/>
            <p14:sldId id="435"/>
            <p14:sldId id="436"/>
            <p14:sldId id="441"/>
            <p14:sldId id="439"/>
            <p14:sldId id="477"/>
            <p14:sldId id="444"/>
            <p14:sldId id="466"/>
            <p14:sldId id="448"/>
            <p14:sldId id="438"/>
            <p14:sldId id="443"/>
            <p14:sldId id="414"/>
            <p14:sldId id="423"/>
            <p14:sldId id="445"/>
            <p14:sldId id="446"/>
            <p14:sldId id="447"/>
            <p14:sldId id="389"/>
            <p14:sldId id="415"/>
            <p14:sldId id="453"/>
            <p14:sldId id="452"/>
            <p14:sldId id="449"/>
            <p14:sldId id="451"/>
            <p14:sldId id="450"/>
            <p14:sldId id="467"/>
            <p14:sldId id="468"/>
            <p14:sldId id="469"/>
            <p14:sldId id="473"/>
            <p14:sldId id="471"/>
            <p14:sldId id="470"/>
            <p14:sldId id="474"/>
            <p14:sldId id="476"/>
            <p14:sldId id="475"/>
            <p14:sldId id="472"/>
            <p14:sldId id="390"/>
            <p14:sldId id="454"/>
            <p14:sldId id="455"/>
            <p14:sldId id="456"/>
            <p14:sldId id="457"/>
            <p14:sldId id="459"/>
            <p14:sldId id="460"/>
            <p14:sldId id="461"/>
            <p14:sldId id="462"/>
            <p14:sldId id="464"/>
            <p14:sldId id="463"/>
            <p14:sldId id="46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ntact@jeffchen.org" initials="c" lastIdx="1" clrIdx="0">
    <p:extLst/>
  </p:cmAuthor>
  <p:cmAuthor id="2" name="contact@jeffchen.org" initials="c [2]" lastIdx="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73"/>
    <p:restoredTop sz="93474"/>
  </p:normalViewPr>
  <p:slideViewPr>
    <p:cSldViewPr snapToGrid="0" snapToObjects="1">
      <p:cViewPr>
        <p:scale>
          <a:sx n="79" d="100"/>
          <a:sy n="79" d="100"/>
        </p:scale>
        <p:origin x="64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11-01T16:29:41.142" idx="1">
    <p:pos x="10" y="10"/>
    <p:text>Needs to be finished</p:text>
    <p:extLst>
      <p:ext uri="{C676402C-5697-4E1C-873F-D02D1690AC5C}">
        <p15:threadingInfo xmlns:p15="http://schemas.microsoft.com/office/powerpoint/2012/main" timeZoneBias="240"/>
      </p:ext>
    </p:extLst>
  </p:cm>
</p:cmLst>
</file>

<file path=ppt/media/image1.tiff>
</file>

<file path=ppt/media/image10.png>
</file>

<file path=ppt/media/image11.png>
</file>

<file path=ppt/media/image110.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E57C98-52D9-9D49-A4E0-A36F13E19F71}" type="datetimeFigureOut">
              <a:rPr lang="en-US" smtClean="0"/>
              <a:t>1/29/18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97C819-D28F-B94F-A780-55E4287C168A}" type="slidenum">
              <a:rPr lang="en-US" smtClean="0"/>
              <a:t>‹#›</a:t>
            </a:fld>
            <a:endParaRPr lang="en-US"/>
          </a:p>
        </p:txBody>
      </p:sp>
    </p:spTree>
    <p:extLst>
      <p:ext uri="{BB962C8B-B14F-4D97-AF65-F5344CB8AC3E}">
        <p14:creationId xmlns:p14="http://schemas.microsoft.com/office/powerpoint/2010/main" val="890976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97C819-D28F-B94F-A780-55E4287C168A}" type="slidenum">
              <a:rPr lang="en-US" smtClean="0"/>
              <a:t>1</a:t>
            </a:fld>
            <a:endParaRPr lang="en-US"/>
          </a:p>
        </p:txBody>
      </p:sp>
    </p:spTree>
    <p:extLst>
      <p:ext uri="{BB962C8B-B14F-4D97-AF65-F5344CB8AC3E}">
        <p14:creationId xmlns:p14="http://schemas.microsoft.com/office/powerpoint/2010/main" val="238296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10</a:t>
            </a:fld>
            <a:endParaRPr lang="en-US"/>
          </a:p>
        </p:txBody>
      </p:sp>
    </p:spTree>
    <p:extLst>
      <p:ext uri="{BB962C8B-B14F-4D97-AF65-F5344CB8AC3E}">
        <p14:creationId xmlns:p14="http://schemas.microsoft.com/office/powerpoint/2010/main" val="795319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11</a:t>
            </a:fld>
            <a:endParaRPr lang="en-US"/>
          </a:p>
        </p:txBody>
      </p:sp>
    </p:spTree>
    <p:extLst>
      <p:ext uri="{BB962C8B-B14F-4D97-AF65-F5344CB8AC3E}">
        <p14:creationId xmlns:p14="http://schemas.microsoft.com/office/powerpoint/2010/main" val="1206843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12</a:t>
            </a:fld>
            <a:endParaRPr lang="en-US"/>
          </a:p>
        </p:txBody>
      </p:sp>
    </p:spTree>
    <p:extLst>
      <p:ext uri="{BB962C8B-B14F-4D97-AF65-F5344CB8AC3E}">
        <p14:creationId xmlns:p14="http://schemas.microsoft.com/office/powerpoint/2010/main" val="1670043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13</a:t>
            </a:fld>
            <a:endParaRPr lang="en-US"/>
          </a:p>
        </p:txBody>
      </p:sp>
    </p:spTree>
    <p:extLst>
      <p:ext uri="{BB962C8B-B14F-4D97-AF65-F5344CB8AC3E}">
        <p14:creationId xmlns:p14="http://schemas.microsoft.com/office/powerpoint/2010/main" val="1274857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14</a:t>
            </a:fld>
            <a:endParaRPr lang="en-US"/>
          </a:p>
        </p:txBody>
      </p:sp>
    </p:spTree>
    <p:extLst>
      <p:ext uri="{BB962C8B-B14F-4D97-AF65-F5344CB8AC3E}">
        <p14:creationId xmlns:p14="http://schemas.microsoft.com/office/powerpoint/2010/main" val="29991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15</a:t>
            </a:fld>
            <a:endParaRPr lang="en-US"/>
          </a:p>
        </p:txBody>
      </p:sp>
    </p:spTree>
    <p:extLst>
      <p:ext uri="{BB962C8B-B14F-4D97-AF65-F5344CB8AC3E}">
        <p14:creationId xmlns:p14="http://schemas.microsoft.com/office/powerpoint/2010/main" val="1577697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16</a:t>
            </a:fld>
            <a:endParaRPr lang="en-US"/>
          </a:p>
        </p:txBody>
      </p:sp>
    </p:spTree>
    <p:extLst>
      <p:ext uri="{BB962C8B-B14F-4D97-AF65-F5344CB8AC3E}">
        <p14:creationId xmlns:p14="http://schemas.microsoft.com/office/powerpoint/2010/main" val="9606378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17</a:t>
            </a:fld>
            <a:endParaRPr lang="en-US"/>
          </a:p>
        </p:txBody>
      </p:sp>
    </p:spTree>
    <p:extLst>
      <p:ext uri="{BB962C8B-B14F-4D97-AF65-F5344CB8AC3E}">
        <p14:creationId xmlns:p14="http://schemas.microsoft.com/office/powerpoint/2010/main" val="1930345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18</a:t>
            </a:fld>
            <a:endParaRPr lang="en-US"/>
          </a:p>
        </p:txBody>
      </p:sp>
    </p:spTree>
    <p:extLst>
      <p:ext uri="{BB962C8B-B14F-4D97-AF65-F5344CB8AC3E}">
        <p14:creationId xmlns:p14="http://schemas.microsoft.com/office/powerpoint/2010/main" val="1685357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19</a:t>
            </a:fld>
            <a:endParaRPr lang="en-US"/>
          </a:p>
        </p:txBody>
      </p:sp>
    </p:spTree>
    <p:extLst>
      <p:ext uri="{BB962C8B-B14F-4D97-AF65-F5344CB8AC3E}">
        <p14:creationId xmlns:p14="http://schemas.microsoft.com/office/powerpoint/2010/main" val="188512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97C819-D28F-B94F-A780-55E4287C168A}" type="slidenum">
              <a:rPr lang="en-US" smtClean="0"/>
              <a:t>2</a:t>
            </a:fld>
            <a:endParaRPr lang="en-US"/>
          </a:p>
        </p:txBody>
      </p:sp>
    </p:spTree>
    <p:extLst>
      <p:ext uri="{BB962C8B-B14F-4D97-AF65-F5344CB8AC3E}">
        <p14:creationId xmlns:p14="http://schemas.microsoft.com/office/powerpoint/2010/main" val="2132311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20</a:t>
            </a:fld>
            <a:endParaRPr lang="en-US"/>
          </a:p>
        </p:txBody>
      </p:sp>
    </p:spTree>
    <p:extLst>
      <p:ext uri="{BB962C8B-B14F-4D97-AF65-F5344CB8AC3E}">
        <p14:creationId xmlns:p14="http://schemas.microsoft.com/office/powerpoint/2010/main" val="17713528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21</a:t>
            </a:fld>
            <a:endParaRPr lang="en-US"/>
          </a:p>
        </p:txBody>
      </p:sp>
    </p:spTree>
    <p:extLst>
      <p:ext uri="{BB962C8B-B14F-4D97-AF65-F5344CB8AC3E}">
        <p14:creationId xmlns:p14="http://schemas.microsoft.com/office/powerpoint/2010/main" val="15672749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22</a:t>
            </a:fld>
            <a:endParaRPr lang="en-US"/>
          </a:p>
        </p:txBody>
      </p:sp>
    </p:spTree>
    <p:extLst>
      <p:ext uri="{BB962C8B-B14F-4D97-AF65-F5344CB8AC3E}">
        <p14:creationId xmlns:p14="http://schemas.microsoft.com/office/powerpoint/2010/main" val="17602036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97C819-D28F-B94F-A780-55E4287C168A}" type="slidenum">
              <a:rPr lang="en-US" smtClean="0"/>
              <a:t>23</a:t>
            </a:fld>
            <a:endParaRPr lang="en-US"/>
          </a:p>
        </p:txBody>
      </p:sp>
    </p:spTree>
    <p:extLst>
      <p:ext uri="{BB962C8B-B14F-4D97-AF65-F5344CB8AC3E}">
        <p14:creationId xmlns:p14="http://schemas.microsoft.com/office/powerpoint/2010/main" val="1416257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24</a:t>
            </a:fld>
            <a:endParaRPr lang="en-US"/>
          </a:p>
        </p:txBody>
      </p:sp>
    </p:spTree>
    <p:extLst>
      <p:ext uri="{BB962C8B-B14F-4D97-AF65-F5344CB8AC3E}">
        <p14:creationId xmlns:p14="http://schemas.microsoft.com/office/powerpoint/2010/main" val="9145985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25</a:t>
            </a:fld>
            <a:endParaRPr lang="en-US"/>
          </a:p>
        </p:txBody>
      </p:sp>
    </p:spTree>
    <p:extLst>
      <p:ext uri="{BB962C8B-B14F-4D97-AF65-F5344CB8AC3E}">
        <p14:creationId xmlns:p14="http://schemas.microsoft.com/office/powerpoint/2010/main" val="12680001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26</a:t>
            </a:fld>
            <a:endParaRPr lang="en-US"/>
          </a:p>
        </p:txBody>
      </p:sp>
    </p:spTree>
    <p:extLst>
      <p:ext uri="{BB962C8B-B14F-4D97-AF65-F5344CB8AC3E}">
        <p14:creationId xmlns:p14="http://schemas.microsoft.com/office/powerpoint/2010/main" val="1037977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27</a:t>
            </a:fld>
            <a:endParaRPr lang="en-US"/>
          </a:p>
        </p:txBody>
      </p:sp>
    </p:spTree>
    <p:extLst>
      <p:ext uri="{BB962C8B-B14F-4D97-AF65-F5344CB8AC3E}">
        <p14:creationId xmlns:p14="http://schemas.microsoft.com/office/powerpoint/2010/main" val="1895643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28</a:t>
            </a:fld>
            <a:endParaRPr lang="en-US"/>
          </a:p>
        </p:txBody>
      </p:sp>
    </p:spTree>
    <p:extLst>
      <p:ext uri="{BB962C8B-B14F-4D97-AF65-F5344CB8AC3E}">
        <p14:creationId xmlns:p14="http://schemas.microsoft.com/office/powerpoint/2010/main" val="3497612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29</a:t>
            </a:fld>
            <a:endParaRPr lang="en-US"/>
          </a:p>
        </p:txBody>
      </p:sp>
    </p:spTree>
    <p:extLst>
      <p:ext uri="{BB962C8B-B14F-4D97-AF65-F5344CB8AC3E}">
        <p14:creationId xmlns:p14="http://schemas.microsoft.com/office/powerpoint/2010/main" val="1072345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SNAP is one</a:t>
            </a:r>
            <a:r>
              <a:rPr lang="en-US" baseline="0" dirty="0"/>
              <a:t> of the most used safety net programs in the US, designed to provide Americans with the means to afford sustenance among those who cannot afford it. </a:t>
            </a:r>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a:t>
            </a:fld>
            <a:endParaRPr lang="en-US"/>
          </a:p>
        </p:txBody>
      </p:sp>
    </p:spTree>
    <p:extLst>
      <p:ext uri="{BB962C8B-B14F-4D97-AF65-F5344CB8AC3E}">
        <p14:creationId xmlns:p14="http://schemas.microsoft.com/office/powerpoint/2010/main" val="1425430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30</a:t>
            </a:fld>
            <a:endParaRPr lang="en-US"/>
          </a:p>
        </p:txBody>
      </p:sp>
    </p:spTree>
    <p:extLst>
      <p:ext uri="{BB962C8B-B14F-4D97-AF65-F5344CB8AC3E}">
        <p14:creationId xmlns:p14="http://schemas.microsoft.com/office/powerpoint/2010/main" val="10693882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31</a:t>
            </a:fld>
            <a:endParaRPr lang="en-US"/>
          </a:p>
        </p:txBody>
      </p:sp>
    </p:spTree>
    <p:extLst>
      <p:ext uri="{BB962C8B-B14F-4D97-AF65-F5344CB8AC3E}">
        <p14:creationId xmlns:p14="http://schemas.microsoft.com/office/powerpoint/2010/main" val="2009033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32</a:t>
            </a:fld>
            <a:endParaRPr lang="en-US"/>
          </a:p>
        </p:txBody>
      </p:sp>
    </p:spTree>
    <p:extLst>
      <p:ext uri="{BB962C8B-B14F-4D97-AF65-F5344CB8AC3E}">
        <p14:creationId xmlns:p14="http://schemas.microsoft.com/office/powerpoint/2010/main" val="4557155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33</a:t>
            </a:fld>
            <a:endParaRPr lang="en-US"/>
          </a:p>
        </p:txBody>
      </p:sp>
    </p:spTree>
    <p:extLst>
      <p:ext uri="{BB962C8B-B14F-4D97-AF65-F5344CB8AC3E}">
        <p14:creationId xmlns:p14="http://schemas.microsoft.com/office/powerpoint/2010/main" val="8749387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34</a:t>
            </a:fld>
            <a:endParaRPr lang="en-US"/>
          </a:p>
        </p:txBody>
      </p:sp>
    </p:spTree>
    <p:extLst>
      <p:ext uri="{BB962C8B-B14F-4D97-AF65-F5344CB8AC3E}">
        <p14:creationId xmlns:p14="http://schemas.microsoft.com/office/powerpoint/2010/main" val="9340795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35</a:t>
            </a:fld>
            <a:endParaRPr lang="en-US"/>
          </a:p>
        </p:txBody>
      </p:sp>
    </p:spTree>
    <p:extLst>
      <p:ext uri="{BB962C8B-B14F-4D97-AF65-F5344CB8AC3E}">
        <p14:creationId xmlns:p14="http://schemas.microsoft.com/office/powerpoint/2010/main" val="1284685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36</a:t>
            </a:fld>
            <a:endParaRPr lang="en-US"/>
          </a:p>
        </p:txBody>
      </p:sp>
    </p:spTree>
    <p:extLst>
      <p:ext uri="{BB962C8B-B14F-4D97-AF65-F5344CB8AC3E}">
        <p14:creationId xmlns:p14="http://schemas.microsoft.com/office/powerpoint/2010/main" val="2364157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37</a:t>
            </a:fld>
            <a:endParaRPr lang="en-US"/>
          </a:p>
        </p:txBody>
      </p:sp>
    </p:spTree>
    <p:extLst>
      <p:ext uri="{BB962C8B-B14F-4D97-AF65-F5344CB8AC3E}">
        <p14:creationId xmlns:p14="http://schemas.microsoft.com/office/powerpoint/2010/main" val="5819098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38</a:t>
            </a:fld>
            <a:endParaRPr lang="en-US"/>
          </a:p>
        </p:txBody>
      </p:sp>
    </p:spTree>
    <p:extLst>
      <p:ext uri="{BB962C8B-B14F-4D97-AF65-F5344CB8AC3E}">
        <p14:creationId xmlns:p14="http://schemas.microsoft.com/office/powerpoint/2010/main" val="11068546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39</a:t>
            </a:fld>
            <a:endParaRPr lang="en-US"/>
          </a:p>
        </p:txBody>
      </p:sp>
    </p:spTree>
    <p:extLst>
      <p:ext uri="{BB962C8B-B14F-4D97-AF65-F5344CB8AC3E}">
        <p14:creationId xmlns:p14="http://schemas.microsoft.com/office/powerpoint/2010/main" val="314388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a:t>
            </a:fld>
            <a:endParaRPr lang="en-US"/>
          </a:p>
        </p:txBody>
      </p:sp>
    </p:spTree>
    <p:extLst>
      <p:ext uri="{BB962C8B-B14F-4D97-AF65-F5344CB8AC3E}">
        <p14:creationId xmlns:p14="http://schemas.microsoft.com/office/powerpoint/2010/main" val="19937101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40</a:t>
            </a:fld>
            <a:endParaRPr lang="en-US"/>
          </a:p>
        </p:txBody>
      </p:sp>
    </p:spTree>
    <p:extLst>
      <p:ext uri="{BB962C8B-B14F-4D97-AF65-F5344CB8AC3E}">
        <p14:creationId xmlns:p14="http://schemas.microsoft.com/office/powerpoint/2010/main" val="9487741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41</a:t>
            </a:fld>
            <a:endParaRPr lang="en-US"/>
          </a:p>
        </p:txBody>
      </p:sp>
    </p:spTree>
    <p:extLst>
      <p:ext uri="{BB962C8B-B14F-4D97-AF65-F5344CB8AC3E}">
        <p14:creationId xmlns:p14="http://schemas.microsoft.com/office/powerpoint/2010/main" val="7530687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42</a:t>
            </a:fld>
            <a:endParaRPr lang="en-US"/>
          </a:p>
        </p:txBody>
      </p:sp>
    </p:spTree>
    <p:extLst>
      <p:ext uri="{BB962C8B-B14F-4D97-AF65-F5344CB8AC3E}">
        <p14:creationId xmlns:p14="http://schemas.microsoft.com/office/powerpoint/2010/main" val="15892895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43</a:t>
            </a:fld>
            <a:endParaRPr lang="en-US"/>
          </a:p>
        </p:txBody>
      </p:sp>
    </p:spTree>
    <p:extLst>
      <p:ext uri="{BB962C8B-B14F-4D97-AF65-F5344CB8AC3E}">
        <p14:creationId xmlns:p14="http://schemas.microsoft.com/office/powerpoint/2010/main" val="1068668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44</a:t>
            </a:fld>
            <a:endParaRPr lang="en-US"/>
          </a:p>
        </p:txBody>
      </p:sp>
    </p:spTree>
    <p:extLst>
      <p:ext uri="{BB962C8B-B14F-4D97-AF65-F5344CB8AC3E}">
        <p14:creationId xmlns:p14="http://schemas.microsoft.com/office/powerpoint/2010/main" val="144885690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45</a:t>
            </a:fld>
            <a:endParaRPr lang="en-US"/>
          </a:p>
        </p:txBody>
      </p:sp>
    </p:spTree>
    <p:extLst>
      <p:ext uri="{BB962C8B-B14F-4D97-AF65-F5344CB8AC3E}">
        <p14:creationId xmlns:p14="http://schemas.microsoft.com/office/powerpoint/2010/main" val="90061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46</a:t>
            </a:fld>
            <a:endParaRPr lang="en-US"/>
          </a:p>
        </p:txBody>
      </p:sp>
    </p:spTree>
    <p:extLst>
      <p:ext uri="{BB962C8B-B14F-4D97-AF65-F5344CB8AC3E}">
        <p14:creationId xmlns:p14="http://schemas.microsoft.com/office/powerpoint/2010/main" val="129219053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47</a:t>
            </a:fld>
            <a:endParaRPr lang="en-US"/>
          </a:p>
        </p:txBody>
      </p:sp>
    </p:spTree>
    <p:extLst>
      <p:ext uri="{BB962C8B-B14F-4D97-AF65-F5344CB8AC3E}">
        <p14:creationId xmlns:p14="http://schemas.microsoft.com/office/powerpoint/2010/main" val="11514898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48</a:t>
            </a:fld>
            <a:endParaRPr lang="en-US"/>
          </a:p>
        </p:txBody>
      </p:sp>
    </p:spTree>
    <p:extLst>
      <p:ext uri="{BB962C8B-B14F-4D97-AF65-F5344CB8AC3E}">
        <p14:creationId xmlns:p14="http://schemas.microsoft.com/office/powerpoint/2010/main" val="21138242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49</a:t>
            </a:fld>
            <a:endParaRPr lang="en-US"/>
          </a:p>
        </p:txBody>
      </p:sp>
    </p:spTree>
    <p:extLst>
      <p:ext uri="{BB962C8B-B14F-4D97-AF65-F5344CB8AC3E}">
        <p14:creationId xmlns:p14="http://schemas.microsoft.com/office/powerpoint/2010/main" val="1194458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a:t>
            </a:fld>
            <a:endParaRPr lang="en-US"/>
          </a:p>
        </p:txBody>
      </p:sp>
    </p:spTree>
    <p:extLst>
      <p:ext uri="{BB962C8B-B14F-4D97-AF65-F5344CB8AC3E}">
        <p14:creationId xmlns:p14="http://schemas.microsoft.com/office/powerpoint/2010/main" val="9992237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50</a:t>
            </a:fld>
            <a:endParaRPr lang="en-US"/>
          </a:p>
        </p:txBody>
      </p:sp>
    </p:spTree>
    <p:extLst>
      <p:ext uri="{BB962C8B-B14F-4D97-AF65-F5344CB8AC3E}">
        <p14:creationId xmlns:p14="http://schemas.microsoft.com/office/powerpoint/2010/main" val="8735547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51</a:t>
            </a:fld>
            <a:endParaRPr lang="en-US"/>
          </a:p>
        </p:txBody>
      </p:sp>
    </p:spTree>
    <p:extLst>
      <p:ext uri="{BB962C8B-B14F-4D97-AF65-F5344CB8AC3E}">
        <p14:creationId xmlns:p14="http://schemas.microsoft.com/office/powerpoint/2010/main" val="13759228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97C819-D28F-B94F-A780-55E4287C168A}" type="slidenum">
              <a:rPr lang="en-US" smtClean="0"/>
              <a:t>52</a:t>
            </a:fld>
            <a:endParaRPr lang="en-US"/>
          </a:p>
        </p:txBody>
      </p:sp>
    </p:spTree>
    <p:extLst>
      <p:ext uri="{BB962C8B-B14F-4D97-AF65-F5344CB8AC3E}">
        <p14:creationId xmlns:p14="http://schemas.microsoft.com/office/powerpoint/2010/main" val="6063671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53</a:t>
            </a:fld>
            <a:endParaRPr lang="en-US"/>
          </a:p>
        </p:txBody>
      </p:sp>
    </p:spTree>
    <p:extLst>
      <p:ext uri="{BB962C8B-B14F-4D97-AF65-F5344CB8AC3E}">
        <p14:creationId xmlns:p14="http://schemas.microsoft.com/office/powerpoint/2010/main" val="9622461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54</a:t>
            </a:fld>
            <a:endParaRPr lang="en-US"/>
          </a:p>
        </p:txBody>
      </p:sp>
    </p:spTree>
    <p:extLst>
      <p:ext uri="{BB962C8B-B14F-4D97-AF65-F5344CB8AC3E}">
        <p14:creationId xmlns:p14="http://schemas.microsoft.com/office/powerpoint/2010/main" val="151250310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55</a:t>
            </a:fld>
            <a:endParaRPr lang="en-US"/>
          </a:p>
        </p:txBody>
      </p:sp>
    </p:spTree>
    <p:extLst>
      <p:ext uri="{BB962C8B-B14F-4D97-AF65-F5344CB8AC3E}">
        <p14:creationId xmlns:p14="http://schemas.microsoft.com/office/powerpoint/2010/main" val="20055266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56</a:t>
            </a:fld>
            <a:endParaRPr lang="en-US"/>
          </a:p>
        </p:txBody>
      </p:sp>
    </p:spTree>
    <p:extLst>
      <p:ext uri="{BB962C8B-B14F-4D97-AF65-F5344CB8AC3E}">
        <p14:creationId xmlns:p14="http://schemas.microsoft.com/office/powerpoint/2010/main" val="102779799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57</a:t>
            </a:fld>
            <a:endParaRPr lang="en-US"/>
          </a:p>
        </p:txBody>
      </p:sp>
    </p:spTree>
    <p:extLst>
      <p:ext uri="{BB962C8B-B14F-4D97-AF65-F5344CB8AC3E}">
        <p14:creationId xmlns:p14="http://schemas.microsoft.com/office/powerpoint/2010/main" val="84571931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58</a:t>
            </a:fld>
            <a:endParaRPr lang="en-US"/>
          </a:p>
        </p:txBody>
      </p:sp>
    </p:spTree>
    <p:extLst>
      <p:ext uri="{BB962C8B-B14F-4D97-AF65-F5344CB8AC3E}">
        <p14:creationId xmlns:p14="http://schemas.microsoft.com/office/powerpoint/2010/main" val="2335867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97C819-D28F-B94F-A780-55E4287C168A}" type="slidenum">
              <a:rPr lang="en-US" smtClean="0"/>
              <a:t>59</a:t>
            </a:fld>
            <a:endParaRPr lang="en-US"/>
          </a:p>
        </p:txBody>
      </p:sp>
    </p:spTree>
    <p:extLst>
      <p:ext uri="{BB962C8B-B14F-4D97-AF65-F5344CB8AC3E}">
        <p14:creationId xmlns:p14="http://schemas.microsoft.com/office/powerpoint/2010/main" val="1047518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a:t>
            </a:fld>
            <a:endParaRPr lang="en-US"/>
          </a:p>
        </p:txBody>
      </p:sp>
    </p:spTree>
    <p:extLst>
      <p:ext uri="{BB962C8B-B14F-4D97-AF65-F5344CB8AC3E}">
        <p14:creationId xmlns:p14="http://schemas.microsoft.com/office/powerpoint/2010/main" val="17749509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60</a:t>
            </a:fld>
            <a:endParaRPr lang="en-US"/>
          </a:p>
        </p:txBody>
      </p:sp>
    </p:spTree>
    <p:extLst>
      <p:ext uri="{BB962C8B-B14F-4D97-AF65-F5344CB8AC3E}">
        <p14:creationId xmlns:p14="http://schemas.microsoft.com/office/powerpoint/2010/main" val="85805428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61</a:t>
            </a:fld>
            <a:endParaRPr lang="en-US"/>
          </a:p>
        </p:txBody>
      </p:sp>
    </p:spTree>
    <p:extLst>
      <p:ext uri="{BB962C8B-B14F-4D97-AF65-F5344CB8AC3E}">
        <p14:creationId xmlns:p14="http://schemas.microsoft.com/office/powerpoint/2010/main" val="6138184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62</a:t>
            </a:fld>
            <a:endParaRPr lang="en-US"/>
          </a:p>
        </p:txBody>
      </p:sp>
    </p:spTree>
    <p:extLst>
      <p:ext uri="{BB962C8B-B14F-4D97-AF65-F5344CB8AC3E}">
        <p14:creationId xmlns:p14="http://schemas.microsoft.com/office/powerpoint/2010/main" val="9351242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63</a:t>
            </a:fld>
            <a:endParaRPr lang="en-US"/>
          </a:p>
        </p:txBody>
      </p:sp>
    </p:spTree>
    <p:extLst>
      <p:ext uri="{BB962C8B-B14F-4D97-AF65-F5344CB8AC3E}">
        <p14:creationId xmlns:p14="http://schemas.microsoft.com/office/powerpoint/2010/main" val="3411402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64</a:t>
            </a:fld>
            <a:endParaRPr lang="en-US"/>
          </a:p>
        </p:txBody>
      </p:sp>
    </p:spTree>
    <p:extLst>
      <p:ext uri="{BB962C8B-B14F-4D97-AF65-F5344CB8AC3E}">
        <p14:creationId xmlns:p14="http://schemas.microsoft.com/office/powerpoint/2010/main" val="104239893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65</a:t>
            </a:fld>
            <a:endParaRPr lang="en-US"/>
          </a:p>
        </p:txBody>
      </p:sp>
    </p:spTree>
    <p:extLst>
      <p:ext uri="{BB962C8B-B14F-4D97-AF65-F5344CB8AC3E}">
        <p14:creationId xmlns:p14="http://schemas.microsoft.com/office/powerpoint/2010/main" val="2758435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66</a:t>
            </a:fld>
            <a:endParaRPr lang="en-US"/>
          </a:p>
        </p:txBody>
      </p:sp>
    </p:spTree>
    <p:extLst>
      <p:ext uri="{BB962C8B-B14F-4D97-AF65-F5344CB8AC3E}">
        <p14:creationId xmlns:p14="http://schemas.microsoft.com/office/powerpoint/2010/main" val="179173330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67</a:t>
            </a:fld>
            <a:endParaRPr lang="en-US"/>
          </a:p>
        </p:txBody>
      </p:sp>
    </p:spTree>
    <p:extLst>
      <p:ext uri="{BB962C8B-B14F-4D97-AF65-F5344CB8AC3E}">
        <p14:creationId xmlns:p14="http://schemas.microsoft.com/office/powerpoint/2010/main" val="97558326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68</a:t>
            </a:fld>
            <a:endParaRPr lang="en-US"/>
          </a:p>
        </p:txBody>
      </p:sp>
    </p:spTree>
    <p:extLst>
      <p:ext uri="{BB962C8B-B14F-4D97-AF65-F5344CB8AC3E}">
        <p14:creationId xmlns:p14="http://schemas.microsoft.com/office/powerpoint/2010/main" val="2131283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97C819-D28F-B94F-A780-55E4287C168A}" type="slidenum">
              <a:rPr lang="en-US" smtClean="0"/>
              <a:t>69</a:t>
            </a:fld>
            <a:endParaRPr lang="en-US"/>
          </a:p>
        </p:txBody>
      </p:sp>
    </p:spTree>
    <p:extLst>
      <p:ext uri="{BB962C8B-B14F-4D97-AF65-F5344CB8AC3E}">
        <p14:creationId xmlns:p14="http://schemas.microsoft.com/office/powerpoint/2010/main" val="1192292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a:t>
            </a:fld>
            <a:endParaRPr lang="en-US"/>
          </a:p>
        </p:txBody>
      </p:sp>
    </p:spTree>
    <p:extLst>
      <p:ext uri="{BB962C8B-B14F-4D97-AF65-F5344CB8AC3E}">
        <p14:creationId xmlns:p14="http://schemas.microsoft.com/office/powerpoint/2010/main" val="47021127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70</a:t>
            </a:fld>
            <a:endParaRPr lang="en-US"/>
          </a:p>
        </p:txBody>
      </p:sp>
    </p:spTree>
    <p:extLst>
      <p:ext uri="{BB962C8B-B14F-4D97-AF65-F5344CB8AC3E}">
        <p14:creationId xmlns:p14="http://schemas.microsoft.com/office/powerpoint/2010/main" val="187876514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71</a:t>
            </a:fld>
            <a:endParaRPr lang="en-US"/>
          </a:p>
        </p:txBody>
      </p:sp>
    </p:spTree>
    <p:extLst>
      <p:ext uri="{BB962C8B-B14F-4D97-AF65-F5344CB8AC3E}">
        <p14:creationId xmlns:p14="http://schemas.microsoft.com/office/powerpoint/2010/main" val="140574243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72</a:t>
            </a:fld>
            <a:endParaRPr lang="en-US"/>
          </a:p>
        </p:txBody>
      </p:sp>
    </p:spTree>
    <p:extLst>
      <p:ext uri="{BB962C8B-B14F-4D97-AF65-F5344CB8AC3E}">
        <p14:creationId xmlns:p14="http://schemas.microsoft.com/office/powerpoint/2010/main" val="19959002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73</a:t>
            </a:fld>
            <a:endParaRPr lang="en-US"/>
          </a:p>
        </p:txBody>
      </p:sp>
    </p:spTree>
    <p:extLst>
      <p:ext uri="{BB962C8B-B14F-4D97-AF65-F5344CB8AC3E}">
        <p14:creationId xmlns:p14="http://schemas.microsoft.com/office/powerpoint/2010/main" val="139459838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74</a:t>
            </a:fld>
            <a:endParaRPr lang="en-US"/>
          </a:p>
        </p:txBody>
      </p:sp>
    </p:spTree>
    <p:extLst>
      <p:ext uri="{BB962C8B-B14F-4D97-AF65-F5344CB8AC3E}">
        <p14:creationId xmlns:p14="http://schemas.microsoft.com/office/powerpoint/2010/main" val="101632636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75</a:t>
            </a:fld>
            <a:endParaRPr lang="en-US"/>
          </a:p>
        </p:txBody>
      </p:sp>
    </p:spTree>
    <p:extLst>
      <p:ext uri="{BB962C8B-B14F-4D97-AF65-F5344CB8AC3E}">
        <p14:creationId xmlns:p14="http://schemas.microsoft.com/office/powerpoint/2010/main" val="169694576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76</a:t>
            </a:fld>
            <a:endParaRPr lang="en-US"/>
          </a:p>
        </p:txBody>
      </p:sp>
    </p:spTree>
    <p:extLst>
      <p:ext uri="{BB962C8B-B14F-4D97-AF65-F5344CB8AC3E}">
        <p14:creationId xmlns:p14="http://schemas.microsoft.com/office/powerpoint/2010/main" val="96584296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77</a:t>
            </a:fld>
            <a:endParaRPr lang="en-US"/>
          </a:p>
        </p:txBody>
      </p:sp>
    </p:spTree>
    <p:extLst>
      <p:ext uri="{BB962C8B-B14F-4D97-AF65-F5344CB8AC3E}">
        <p14:creationId xmlns:p14="http://schemas.microsoft.com/office/powerpoint/2010/main" val="53305112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78</a:t>
            </a:fld>
            <a:endParaRPr lang="en-US"/>
          </a:p>
        </p:txBody>
      </p:sp>
    </p:spTree>
    <p:extLst>
      <p:ext uri="{BB962C8B-B14F-4D97-AF65-F5344CB8AC3E}">
        <p14:creationId xmlns:p14="http://schemas.microsoft.com/office/powerpoint/2010/main" val="15451219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79</a:t>
            </a:fld>
            <a:endParaRPr lang="en-US"/>
          </a:p>
        </p:txBody>
      </p:sp>
    </p:spTree>
    <p:extLst>
      <p:ext uri="{BB962C8B-B14F-4D97-AF65-F5344CB8AC3E}">
        <p14:creationId xmlns:p14="http://schemas.microsoft.com/office/powerpoint/2010/main" val="18816344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8</a:t>
            </a:fld>
            <a:endParaRPr lang="en-US"/>
          </a:p>
        </p:txBody>
      </p:sp>
    </p:spTree>
    <p:extLst>
      <p:ext uri="{BB962C8B-B14F-4D97-AF65-F5344CB8AC3E}">
        <p14:creationId xmlns:p14="http://schemas.microsoft.com/office/powerpoint/2010/main" val="139605253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80</a:t>
            </a:fld>
            <a:endParaRPr lang="en-US"/>
          </a:p>
        </p:txBody>
      </p:sp>
    </p:spTree>
    <p:extLst>
      <p:ext uri="{BB962C8B-B14F-4D97-AF65-F5344CB8AC3E}">
        <p14:creationId xmlns:p14="http://schemas.microsoft.com/office/powerpoint/2010/main" val="11836946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5984C4-F11A-1543-9F4C-C2CEF3F8F86E}" type="slidenum">
              <a:rPr lang="en-US" smtClean="0"/>
              <a:t>9</a:t>
            </a:fld>
            <a:endParaRPr lang="en-US"/>
          </a:p>
        </p:txBody>
      </p:sp>
    </p:spTree>
    <p:extLst>
      <p:ext uri="{BB962C8B-B14F-4D97-AF65-F5344CB8AC3E}">
        <p14:creationId xmlns:p14="http://schemas.microsoft.com/office/powerpoint/2010/main" val="1249814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06D3CA2-0BB0-B649-A9F8-D66E4291C7D9}"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1170601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089ADF2-A395-8242-9697-D2989F7B65A9}"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618721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C83ADC2-C45F-D045-8886-0B262120C175}"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7434570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BLUE">
    <p:bg>
      <p:bgPr>
        <a:solidFill>
          <a:schemeClr val="bg1"/>
        </a:solidFill>
        <a:effectLst/>
      </p:bgPr>
    </p:bg>
    <p:spTree>
      <p:nvGrpSpPr>
        <p:cNvPr id="1" name=""/>
        <p:cNvGrpSpPr/>
        <p:nvPr/>
      </p:nvGrpSpPr>
      <p:grpSpPr>
        <a:xfrm>
          <a:off x="0" y="0"/>
          <a:ext cx="0" cy="0"/>
          <a:chOff x="0" y="0"/>
          <a:chExt cx="0" cy="0"/>
        </a:xfrm>
      </p:grpSpPr>
      <p:sp>
        <p:nvSpPr>
          <p:cNvPr id="32" name="Rectangle 31"/>
          <p:cNvSpPr/>
          <p:nvPr userDrawn="1"/>
        </p:nvSpPr>
        <p:spPr>
          <a:xfrm>
            <a:off x="-270753" y="6253324"/>
            <a:ext cx="12462753" cy="604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7CA8F2E2-1E60-6344-958D-70C437E89490}"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0819AE-02FA-3749-BFC2-030922A62D98}" type="slidenum">
              <a:rPr lang="en-US" smtClean="0"/>
              <a:t>‹#›</a:t>
            </a:fld>
            <a:endParaRPr lang="en-US"/>
          </a:p>
        </p:txBody>
      </p:sp>
    </p:spTree>
    <p:extLst>
      <p:ext uri="{BB962C8B-B14F-4D97-AF65-F5344CB8AC3E}">
        <p14:creationId xmlns:p14="http://schemas.microsoft.com/office/powerpoint/2010/main" val="724707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B5BD50-0439-7F48-8AEA-76B395A0E4C9}"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119906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D5C6F3-CEC4-EF4D-89AA-B32CB6F95133}" type="datetime1">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696003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F2A4230-1B89-8F4A-8BAA-6B15473F7992}" type="datetime1">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394811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24DE362-FEB8-A347-ACF9-C5B9E463437E}" type="datetime1">
              <a:rPr lang="en-US" smtClean="0"/>
              <a:t>1/29/18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2014483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640E1E1-2838-E648-B599-CED978C58D57}" type="datetime1">
              <a:rPr lang="en-US" smtClean="0"/>
              <a:t>1/29/18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189661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C3782A-D590-0942-B988-AA86E3207685}" type="datetime1">
              <a:rPr lang="en-US" smtClean="0"/>
              <a:t>1/29/18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770711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1BF516-BBBE-1345-9C48-A2A1202B5221}" type="datetime1">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1878087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5207E6E-F1FB-1040-9727-8E1114EC23FC}" type="datetime1">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8F4109-7BBC-ED48-834E-F2794D8279DA}" type="slidenum">
              <a:rPr lang="en-US" smtClean="0"/>
              <a:t>‹#›</a:t>
            </a:fld>
            <a:endParaRPr lang="en-US"/>
          </a:p>
        </p:txBody>
      </p:sp>
    </p:spTree>
    <p:extLst>
      <p:ext uri="{BB962C8B-B14F-4D97-AF65-F5344CB8AC3E}">
        <p14:creationId xmlns:p14="http://schemas.microsoft.com/office/powerpoint/2010/main" val="1293867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77C152-CA6F-FE47-BC89-E0C4C804A194}" type="datetime1">
              <a:rPr lang="en-US" smtClean="0"/>
              <a:t>1/29/18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8F4109-7BBC-ED48-834E-F2794D8279DA}" type="slidenum">
              <a:rPr lang="en-US" smtClean="0"/>
              <a:t>‹#›</a:t>
            </a:fld>
            <a:endParaRPr lang="en-US"/>
          </a:p>
        </p:txBody>
      </p:sp>
    </p:spTree>
    <p:extLst>
      <p:ext uri="{BB962C8B-B14F-4D97-AF65-F5344CB8AC3E}">
        <p14:creationId xmlns:p14="http://schemas.microsoft.com/office/powerpoint/2010/main" val="1399696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8.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3" Type="http://schemas.openxmlformats.org/officeDocument/2006/relationships/hyperlink" Target="https://google.github.io/styleguide/Rguide.xml" TargetMode="External"/><Relationship Id="rId2" Type="http://schemas.openxmlformats.org/officeDocument/2006/relationships/notesSlide" Target="../notesSlides/notesSlide63.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p:cNvSpPr txBox="1"/>
          <p:nvPr/>
        </p:nvSpPr>
        <p:spPr>
          <a:xfrm>
            <a:off x="0" y="3870077"/>
            <a:ext cx="12456160" cy="2215991"/>
          </a:xfrm>
          <a:prstGeom prst="rect">
            <a:avLst/>
          </a:prstGeom>
          <a:solidFill>
            <a:schemeClr val="bg1"/>
          </a:solidFill>
        </p:spPr>
        <p:txBody>
          <a:bodyPr wrap="square" rtlCol="0">
            <a:spAutoFit/>
          </a:bodyPr>
          <a:lstStyle/>
          <a:p>
            <a:pPr lvl="1"/>
            <a:endParaRPr lang="en-US" sz="13800" dirty="0">
              <a:ln w="0"/>
              <a:effectLst>
                <a:outerShdw blurRad="38100" dist="19050" dir="2700000" algn="tl" rotWithShape="0">
                  <a:schemeClr val="dk1">
                    <a:alpha val="40000"/>
                  </a:schemeClr>
                </a:outerShdw>
              </a:effectLst>
              <a:latin typeface="Avenir Book" charset="0"/>
              <a:ea typeface="Avenir Book" charset="0"/>
              <a:cs typeface="Avenir Book" charset="0"/>
            </a:endParaRPr>
          </a:p>
        </p:txBody>
      </p:sp>
      <p:sp>
        <p:nvSpPr>
          <p:cNvPr id="4" name="TextBox 3"/>
          <p:cNvSpPr txBox="1"/>
          <p:nvPr/>
        </p:nvSpPr>
        <p:spPr>
          <a:xfrm>
            <a:off x="2450882" y="3789774"/>
            <a:ext cx="8902918" cy="2431435"/>
          </a:xfrm>
          <a:prstGeom prst="rect">
            <a:avLst/>
          </a:prstGeom>
          <a:noFill/>
        </p:spPr>
        <p:txBody>
          <a:bodyPr wrap="square" rtlCol="0">
            <a:spAutoFit/>
          </a:bodyPr>
          <a:lstStyle/>
          <a:p>
            <a:r>
              <a:rPr lang="en-US" sz="3600" b="1" dirty="0">
                <a:solidFill>
                  <a:schemeClr val="tx2"/>
                </a:solidFill>
                <a:latin typeface="Avenir Book" charset="0"/>
                <a:ea typeface="Avenir Book" charset="0"/>
                <a:cs typeface="Avenir Book" charset="0"/>
              </a:rPr>
              <a:t>Lecture 3</a:t>
            </a:r>
            <a:r>
              <a:rPr lang="en-US" sz="3600" b="1">
                <a:solidFill>
                  <a:schemeClr val="tx2"/>
                </a:solidFill>
                <a:latin typeface="Avenir Book" charset="0"/>
                <a:ea typeface="Avenir Book" charset="0"/>
                <a:cs typeface="Avenir Book" charset="0"/>
              </a:rPr>
              <a:t>: Control </a:t>
            </a:r>
            <a:r>
              <a:rPr lang="en-US" sz="3600" b="1" dirty="0">
                <a:solidFill>
                  <a:schemeClr val="tx2"/>
                </a:solidFill>
                <a:latin typeface="Avenir Book" charset="0"/>
                <a:ea typeface="Avenir Book" charset="0"/>
                <a:cs typeface="Avenir Book" charset="0"/>
              </a:rPr>
              <a:t>Structures, Functions and Etiquette </a:t>
            </a:r>
          </a:p>
          <a:p>
            <a:r>
              <a:rPr lang="en-US" sz="2000" dirty="0">
                <a:solidFill>
                  <a:schemeClr val="tx2"/>
                </a:solidFill>
                <a:latin typeface="Avenir Book" charset="0"/>
                <a:ea typeface="Avenir Book" charset="0"/>
                <a:cs typeface="Avenir Book" charset="0"/>
              </a:rPr>
              <a:t>Intro to Data Science for Public Policy</a:t>
            </a:r>
          </a:p>
          <a:p>
            <a:r>
              <a:rPr lang="en-US" sz="2000" dirty="0">
                <a:solidFill>
                  <a:schemeClr val="tx2"/>
                </a:solidFill>
                <a:latin typeface="Avenir Book" charset="0"/>
                <a:ea typeface="Avenir Book" charset="0"/>
                <a:cs typeface="Avenir Book" charset="0"/>
              </a:rPr>
              <a:t>Spring 2018</a:t>
            </a:r>
          </a:p>
          <a:p>
            <a:endParaRPr lang="en-US" sz="2000" dirty="0">
              <a:solidFill>
                <a:schemeClr val="tx2"/>
              </a:solidFill>
              <a:latin typeface="Avenir Book" charset="0"/>
              <a:ea typeface="Avenir Book" charset="0"/>
              <a:cs typeface="Avenir Book" charset="0"/>
            </a:endParaRPr>
          </a:p>
          <a:p>
            <a:r>
              <a:rPr lang="en-US" sz="2000" dirty="0">
                <a:solidFill>
                  <a:schemeClr val="tx2"/>
                </a:solidFill>
                <a:latin typeface="Avenir Book" charset="0"/>
                <a:ea typeface="Avenir Book" charset="0"/>
                <a:cs typeface="Avenir Book" charset="0"/>
              </a:rPr>
              <a:t>Jeff Chen</a:t>
            </a:r>
          </a:p>
        </p:txBody>
      </p:sp>
      <p:pic>
        <p:nvPicPr>
          <p:cNvPr id="5" name="Picture 4"/>
          <p:cNvPicPr>
            <a:picLocks noChangeAspect="1"/>
          </p:cNvPicPr>
          <p:nvPr/>
        </p:nvPicPr>
        <p:blipFill>
          <a:blip r:embed="rId3"/>
          <a:stretch>
            <a:fillRect/>
          </a:stretch>
        </p:blipFill>
        <p:spPr>
          <a:xfrm>
            <a:off x="806450" y="4155857"/>
            <a:ext cx="1644432" cy="1644432"/>
          </a:xfrm>
          <a:prstGeom prst="rect">
            <a:avLst/>
          </a:prstGeom>
        </p:spPr>
      </p:pic>
      <p:sp>
        <p:nvSpPr>
          <p:cNvPr id="6" name="Slide Number Placeholder 5"/>
          <p:cNvSpPr>
            <a:spLocks noGrp="1"/>
          </p:cNvSpPr>
          <p:nvPr>
            <p:ph type="sldNum" sz="quarter" idx="12"/>
          </p:nvPr>
        </p:nvSpPr>
        <p:spPr/>
        <p:txBody>
          <a:bodyPr/>
          <a:lstStyle/>
          <a:p>
            <a:fld id="{068F4109-7BBC-ED48-834E-F2794D8279DA}" type="slidenum">
              <a:rPr lang="en-US" smtClean="0"/>
              <a:t>1</a:t>
            </a:fld>
            <a:endParaRPr lang="en-US"/>
          </a:p>
        </p:txBody>
      </p:sp>
    </p:spTree>
    <p:extLst>
      <p:ext uri="{BB962C8B-B14F-4D97-AF65-F5344CB8AC3E}">
        <p14:creationId xmlns:p14="http://schemas.microsoft.com/office/powerpoint/2010/main" val="122281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10</a:t>
            </a:fld>
            <a:endParaRPr lang="en-US"/>
          </a:p>
        </p:txBody>
      </p:sp>
      <p:sp>
        <p:nvSpPr>
          <p:cNvPr id="15" name="Rectangle 14"/>
          <p:cNvSpPr/>
          <p:nvPr/>
        </p:nvSpPr>
        <p:spPr>
          <a:xfrm>
            <a:off x="661670" y="2701261"/>
            <a:ext cx="10782300" cy="1569660"/>
          </a:xfrm>
          <a:prstGeom prst="rect">
            <a:avLst/>
          </a:prstGeom>
        </p:spPr>
        <p:txBody>
          <a:bodyPr wrap="square">
            <a:spAutoFit/>
          </a:bodyPr>
          <a:lstStyle/>
          <a:p>
            <a:pPr algn="ctr"/>
            <a:r>
              <a:rPr lang="en-US" sz="4800" dirty="0">
                <a:solidFill>
                  <a:srgbClr val="00B0F0"/>
                </a:solidFill>
                <a:latin typeface="Helvetica Neue Thin" charset="0"/>
                <a:ea typeface="Helvetica Neue Thin" charset="0"/>
                <a:cs typeface="Helvetica Neue Thin" charset="0"/>
              </a:rPr>
              <a:t>Imagine if you had to figure that out manually for </a:t>
            </a:r>
            <a:r>
              <a:rPr lang="en-US" sz="4800">
                <a:solidFill>
                  <a:srgbClr val="00B0F0"/>
                </a:solidFill>
                <a:latin typeface="Helvetica Neue Thin" charset="0"/>
                <a:ea typeface="Helvetica Neue Thin" charset="0"/>
                <a:cs typeface="Helvetica Neue Thin" charset="0"/>
              </a:rPr>
              <a:t>every applicant?!</a:t>
            </a:r>
            <a:endParaRPr lang="en-US" sz="4800" dirty="0">
              <a:solidFill>
                <a:srgbClr val="00B0F0"/>
              </a:solidFill>
              <a:latin typeface="Helvetica Neue Thin" charset="0"/>
              <a:ea typeface="Helvetica Neue Thin" charset="0"/>
              <a:cs typeface="Helvetica Neue Thin" charset="0"/>
            </a:endParaRP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90439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sp>
        <p:nvSpPr>
          <p:cNvPr id="5" name="Rectangle 4"/>
          <p:cNvSpPr/>
          <p:nvPr/>
        </p:nvSpPr>
        <p:spPr>
          <a:xfrm>
            <a:off x="5094042" y="3886007"/>
            <a:ext cx="2578704"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Has elderly member?</a:t>
            </a:r>
          </a:p>
        </p:txBody>
      </p:sp>
      <p:sp>
        <p:nvSpPr>
          <p:cNvPr id="9" name="Rectangle 8"/>
          <p:cNvSpPr/>
          <p:nvPr/>
        </p:nvSpPr>
        <p:spPr>
          <a:xfrm>
            <a:off x="6821407" y="3065834"/>
            <a:ext cx="228815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net income test</a:t>
            </a:r>
          </a:p>
        </p:txBody>
      </p:sp>
      <p:cxnSp>
        <p:nvCxnSpPr>
          <p:cNvPr id="4" name="Elbow Connector 3"/>
          <p:cNvCxnSpPr>
            <a:stCxn id="5" idx="2"/>
            <a:endCxn id="53" idx="0"/>
          </p:cNvCxnSpPr>
          <p:nvPr/>
        </p:nvCxnSpPr>
        <p:spPr>
          <a:xfrm rot="5400000">
            <a:off x="5259651" y="3606400"/>
            <a:ext cx="505582" cy="174190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5" idx="2"/>
            <a:endCxn id="34" idx="0"/>
          </p:cNvCxnSpPr>
          <p:nvPr/>
        </p:nvCxnSpPr>
        <p:spPr>
          <a:xfrm rot="16200000" flipH="1">
            <a:off x="7059016" y="3548938"/>
            <a:ext cx="499160" cy="18504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5383270" y="4224716"/>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21" name="Rectangle 20"/>
          <p:cNvSpPr/>
          <p:nvPr/>
        </p:nvSpPr>
        <p:spPr>
          <a:xfrm>
            <a:off x="6074040" y="420606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34" name="Rectangle 33"/>
          <p:cNvSpPr/>
          <p:nvPr/>
        </p:nvSpPr>
        <p:spPr>
          <a:xfrm>
            <a:off x="7089721" y="4723721"/>
            <a:ext cx="228815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gross income test</a:t>
            </a:r>
          </a:p>
        </p:txBody>
      </p:sp>
      <p:sp>
        <p:nvSpPr>
          <p:cNvPr id="60" name="Rectangle 59"/>
          <p:cNvSpPr/>
          <p:nvPr/>
        </p:nvSpPr>
        <p:spPr>
          <a:xfrm>
            <a:off x="6712630" y="334917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61" name="Rectangle 60"/>
          <p:cNvSpPr/>
          <p:nvPr/>
        </p:nvSpPr>
        <p:spPr>
          <a:xfrm>
            <a:off x="8042387" y="3353962"/>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62" name="Oval 61"/>
          <p:cNvSpPr/>
          <p:nvPr/>
        </p:nvSpPr>
        <p:spPr>
          <a:xfrm>
            <a:off x="8660545" y="3871004"/>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63" name="Elbow Connector 62"/>
          <p:cNvCxnSpPr>
            <a:stCxn id="9" idx="2"/>
            <a:endCxn id="62" idx="0"/>
          </p:cNvCxnSpPr>
          <p:nvPr/>
        </p:nvCxnSpPr>
        <p:spPr>
          <a:xfrm rot="16200000" flipH="1">
            <a:off x="8421829" y="2948044"/>
            <a:ext cx="466616" cy="137930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6524183" y="5548762"/>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
        <p:nvSpPr>
          <p:cNvPr id="68" name="Oval 67"/>
          <p:cNvSpPr/>
          <p:nvPr/>
        </p:nvSpPr>
        <p:spPr>
          <a:xfrm>
            <a:off x="8479946" y="5553685"/>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69" name="Elbow Connector 68"/>
          <p:cNvCxnSpPr>
            <a:stCxn id="34" idx="2"/>
            <a:endCxn id="67" idx="0"/>
          </p:cNvCxnSpPr>
          <p:nvPr/>
        </p:nvCxnSpPr>
        <p:spPr>
          <a:xfrm rot="5400000">
            <a:off x="7469354" y="4784316"/>
            <a:ext cx="486487" cy="10424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34" idx="2"/>
            <a:endCxn id="68" idx="0"/>
          </p:cNvCxnSpPr>
          <p:nvPr/>
        </p:nvCxnSpPr>
        <p:spPr>
          <a:xfrm rot="16200000" flipH="1">
            <a:off x="8453289" y="4842784"/>
            <a:ext cx="491410" cy="9303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7483411"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72" name="Rectangle 71"/>
          <p:cNvSpPr/>
          <p:nvPr/>
        </p:nvSpPr>
        <p:spPr>
          <a:xfrm>
            <a:off x="8306487"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79" name="Oval 78"/>
          <p:cNvSpPr/>
          <p:nvPr/>
        </p:nvSpPr>
        <p:spPr>
          <a:xfrm>
            <a:off x="6372502" y="592373"/>
            <a:ext cx="1612669" cy="519351"/>
          </a:xfrm>
          <a:prstGeom prst="ellipse">
            <a:avLst/>
          </a:prstGeom>
          <a:solidFill>
            <a:srgbClr val="00B0F0"/>
          </a:solidFill>
        </p:spPr>
        <p:txBody>
          <a:bodyPr wrap="square">
            <a:spAutoFit/>
          </a:bodyPr>
          <a:lstStyle/>
          <a:p>
            <a:pPr algn="ctr"/>
            <a:r>
              <a:rPr lang="en-US" dirty="0">
                <a:solidFill>
                  <a:schemeClr val="bg1"/>
                </a:solidFill>
                <a:latin typeface="Helvetica Neue Thin" charset="0"/>
                <a:ea typeface="Helvetica Neue Thin" charset="0"/>
                <a:cs typeface="Helvetica Neue Thin" charset="0"/>
              </a:rPr>
              <a:t>Start</a:t>
            </a:r>
          </a:p>
        </p:txBody>
      </p:sp>
      <p:cxnSp>
        <p:nvCxnSpPr>
          <p:cNvPr id="100" name="Elbow Connector 99"/>
          <p:cNvCxnSpPr>
            <a:stCxn id="164" idx="2"/>
            <a:endCxn id="173" idx="0"/>
          </p:cNvCxnSpPr>
          <p:nvPr/>
        </p:nvCxnSpPr>
        <p:spPr>
          <a:xfrm rot="5400000">
            <a:off x="4825803" y="2092555"/>
            <a:ext cx="536479" cy="14125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7950262" y="2191671"/>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104" name="Elbow Connector 103"/>
          <p:cNvCxnSpPr>
            <a:stCxn id="164" idx="2"/>
            <a:endCxn id="9" idx="0"/>
          </p:cNvCxnSpPr>
          <p:nvPr/>
        </p:nvCxnSpPr>
        <p:spPr>
          <a:xfrm rot="16200000" flipH="1">
            <a:off x="6615274" y="1715623"/>
            <a:ext cx="535248" cy="216517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5181931" y="2482141"/>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109" name="Rectangle 108"/>
          <p:cNvSpPr/>
          <p:nvPr/>
        </p:nvSpPr>
        <p:spPr>
          <a:xfrm flipH="1">
            <a:off x="5328475" y="2496867"/>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164" name="Rectangle 163"/>
          <p:cNvSpPr/>
          <p:nvPr/>
        </p:nvSpPr>
        <p:spPr>
          <a:xfrm>
            <a:off x="4779217" y="2192031"/>
            <a:ext cx="2042190" cy="338555"/>
          </a:xfrm>
          <a:prstGeom prst="rect">
            <a:avLst/>
          </a:prstGeom>
          <a:solidFill>
            <a:schemeClr val="accent1">
              <a:lumMod val="75000"/>
            </a:schemeClr>
          </a:solidFill>
        </p:spPr>
        <p:txBody>
          <a:bodyPr wrap="square">
            <a:spAutoFit/>
          </a:bodyPr>
          <a:lstStyle/>
          <a:p>
            <a:pPr algn="ctr"/>
            <a:r>
              <a:rPr lang="en-US" sz="1600">
                <a:solidFill>
                  <a:schemeClr val="bg1"/>
                </a:solidFill>
                <a:latin typeface="Helvetica Neue Thin" charset="0"/>
                <a:ea typeface="Helvetica Neue Thin" charset="0"/>
                <a:cs typeface="Helvetica Neue Thin" charset="0"/>
              </a:rPr>
              <a:t>All have TANF or SSI</a:t>
            </a:r>
            <a:endParaRPr lang="en-US" sz="1600" dirty="0">
              <a:solidFill>
                <a:schemeClr val="bg1"/>
              </a:solidFill>
              <a:latin typeface="Helvetica Neue Thin" charset="0"/>
              <a:ea typeface="Helvetica Neue Thin" charset="0"/>
              <a:cs typeface="Helvetica Neue Thin" charset="0"/>
            </a:endParaRPr>
          </a:p>
        </p:txBody>
      </p:sp>
      <p:sp>
        <p:nvSpPr>
          <p:cNvPr id="168" name="Rectangle 167"/>
          <p:cNvSpPr/>
          <p:nvPr/>
        </p:nvSpPr>
        <p:spPr>
          <a:xfrm>
            <a:off x="6191982" y="1239393"/>
            <a:ext cx="198749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Meets resource test</a:t>
            </a:r>
          </a:p>
        </p:txBody>
      </p:sp>
      <p:sp>
        <p:nvSpPr>
          <p:cNvPr id="173" name="Oval 172"/>
          <p:cNvSpPr/>
          <p:nvPr/>
        </p:nvSpPr>
        <p:spPr>
          <a:xfrm>
            <a:off x="3720561" y="3067065"/>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cxnSp>
        <p:nvCxnSpPr>
          <p:cNvPr id="185" name="Elbow Connector 184"/>
          <p:cNvCxnSpPr>
            <a:stCxn id="168" idx="2"/>
            <a:endCxn id="164" idx="0"/>
          </p:cNvCxnSpPr>
          <p:nvPr/>
        </p:nvCxnSpPr>
        <p:spPr>
          <a:xfrm rot="5400000">
            <a:off x="6185979" y="1192280"/>
            <a:ext cx="614084" cy="138541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Elbow Connector 185"/>
          <p:cNvCxnSpPr>
            <a:stCxn id="168" idx="2"/>
            <a:endCxn id="103" idx="0"/>
          </p:cNvCxnSpPr>
          <p:nvPr/>
        </p:nvCxnSpPr>
        <p:spPr>
          <a:xfrm rot="16200000" flipH="1">
            <a:off x="7603256" y="1160421"/>
            <a:ext cx="613724" cy="144877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87" name="Rectangle 186"/>
          <p:cNvSpPr/>
          <p:nvPr/>
        </p:nvSpPr>
        <p:spPr>
          <a:xfrm>
            <a:off x="6513264" y="1604030"/>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188" name="Rectangle 187"/>
          <p:cNvSpPr/>
          <p:nvPr/>
        </p:nvSpPr>
        <p:spPr>
          <a:xfrm flipH="1">
            <a:off x="6659808" y="1618756"/>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cxnSp>
        <p:nvCxnSpPr>
          <p:cNvPr id="194" name="Elbow Connector 193"/>
          <p:cNvCxnSpPr>
            <a:stCxn id="79" idx="4"/>
            <a:endCxn id="168" idx="0"/>
          </p:cNvCxnSpPr>
          <p:nvPr/>
        </p:nvCxnSpPr>
        <p:spPr>
          <a:xfrm rot="16200000" flipH="1">
            <a:off x="7118449" y="1172111"/>
            <a:ext cx="127669" cy="68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98" name="Rectangle 197"/>
          <p:cNvSpPr/>
          <p:nvPr/>
        </p:nvSpPr>
        <p:spPr>
          <a:xfrm>
            <a:off x="581463" y="203782"/>
            <a:ext cx="3905686" cy="2923877"/>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A Screening Process.</a:t>
            </a:r>
          </a:p>
          <a:p>
            <a:r>
              <a:rPr lang="en-US" sz="2800" dirty="0">
                <a:solidFill>
                  <a:srgbClr val="00B0F0"/>
                </a:solidFill>
                <a:latin typeface="Helvetica Neue Thin" charset="0"/>
                <a:ea typeface="Helvetica Neue Thin" charset="0"/>
                <a:cs typeface="Helvetica Neue Thin" charset="0"/>
              </a:rPr>
              <a:t>A decision tree, excluding employment requirement. </a:t>
            </a:r>
          </a:p>
          <a:p>
            <a:endParaRPr lang="en-US" sz="2800" dirty="0">
              <a:solidFill>
                <a:srgbClr val="00B0F0"/>
              </a:solidFill>
              <a:latin typeface="Helvetica Neue Thin" charset="0"/>
              <a:ea typeface="Helvetica Neue Thin" charset="0"/>
              <a:cs typeface="Helvetica Neue Thin" charset="0"/>
            </a:endParaRPr>
          </a:p>
        </p:txBody>
      </p:sp>
      <p:cxnSp>
        <p:nvCxnSpPr>
          <p:cNvPr id="47" name="Elbow Connector 46"/>
          <p:cNvCxnSpPr>
            <a:stCxn id="9" idx="2"/>
            <a:endCxn id="5" idx="0"/>
          </p:cNvCxnSpPr>
          <p:nvPr/>
        </p:nvCxnSpPr>
        <p:spPr>
          <a:xfrm rot="5400000">
            <a:off x="6933631" y="2854152"/>
            <a:ext cx="481619" cy="15820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974279" y="4730143"/>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Tree>
    <p:extLst>
      <p:ext uri="{BB962C8B-B14F-4D97-AF65-F5344CB8AC3E}">
        <p14:creationId xmlns:p14="http://schemas.microsoft.com/office/powerpoint/2010/main" val="1419120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12</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sp>
        <p:nvSpPr>
          <p:cNvPr id="5" name="Rectangle 4"/>
          <p:cNvSpPr/>
          <p:nvPr/>
        </p:nvSpPr>
        <p:spPr>
          <a:xfrm>
            <a:off x="5094042" y="3886007"/>
            <a:ext cx="2578704" cy="338554"/>
          </a:xfrm>
          <a:prstGeom prst="rect">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Has elderly member?</a:t>
            </a:r>
          </a:p>
        </p:txBody>
      </p:sp>
      <p:sp>
        <p:nvSpPr>
          <p:cNvPr id="9" name="Rectangle 8"/>
          <p:cNvSpPr/>
          <p:nvPr/>
        </p:nvSpPr>
        <p:spPr>
          <a:xfrm>
            <a:off x="6821407" y="3065834"/>
            <a:ext cx="2288156" cy="338554"/>
          </a:xfrm>
          <a:prstGeom prst="rect">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Pass net income test</a:t>
            </a:r>
          </a:p>
        </p:txBody>
      </p:sp>
      <p:cxnSp>
        <p:nvCxnSpPr>
          <p:cNvPr id="4" name="Elbow Connector 3"/>
          <p:cNvCxnSpPr>
            <a:stCxn id="5" idx="2"/>
            <a:endCxn id="53" idx="0"/>
          </p:cNvCxnSpPr>
          <p:nvPr/>
        </p:nvCxnSpPr>
        <p:spPr>
          <a:xfrm rot="5400000">
            <a:off x="5259651" y="3606400"/>
            <a:ext cx="505582" cy="1741904"/>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5" idx="2"/>
            <a:endCxn id="34" idx="0"/>
          </p:cNvCxnSpPr>
          <p:nvPr/>
        </p:nvCxnSpPr>
        <p:spPr>
          <a:xfrm rot="16200000" flipH="1">
            <a:off x="7059016" y="3548938"/>
            <a:ext cx="499160" cy="1850405"/>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5383270" y="4224716"/>
            <a:ext cx="1338594"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yes</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21" name="Rectangle 20"/>
          <p:cNvSpPr/>
          <p:nvPr/>
        </p:nvSpPr>
        <p:spPr>
          <a:xfrm>
            <a:off x="6074040" y="4206068"/>
            <a:ext cx="1338594"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no</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34" name="Rectangle 33"/>
          <p:cNvSpPr/>
          <p:nvPr/>
        </p:nvSpPr>
        <p:spPr>
          <a:xfrm>
            <a:off x="7089721" y="4723721"/>
            <a:ext cx="228815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gross income test</a:t>
            </a:r>
          </a:p>
        </p:txBody>
      </p:sp>
      <p:sp>
        <p:nvSpPr>
          <p:cNvPr id="60" name="Rectangle 59"/>
          <p:cNvSpPr/>
          <p:nvPr/>
        </p:nvSpPr>
        <p:spPr>
          <a:xfrm>
            <a:off x="6712630" y="3349178"/>
            <a:ext cx="1338594"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yes</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61" name="Rectangle 60"/>
          <p:cNvSpPr/>
          <p:nvPr/>
        </p:nvSpPr>
        <p:spPr>
          <a:xfrm>
            <a:off x="8042387" y="3353962"/>
            <a:ext cx="1338594"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no</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62" name="Oval 61"/>
          <p:cNvSpPr/>
          <p:nvPr/>
        </p:nvSpPr>
        <p:spPr>
          <a:xfrm>
            <a:off x="8660545" y="3871004"/>
            <a:ext cx="1368487"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Ineligible</a:t>
            </a:r>
          </a:p>
        </p:txBody>
      </p:sp>
      <p:cxnSp>
        <p:nvCxnSpPr>
          <p:cNvPr id="63" name="Elbow Connector 62"/>
          <p:cNvCxnSpPr>
            <a:stCxn id="9" idx="2"/>
            <a:endCxn id="62" idx="0"/>
          </p:cNvCxnSpPr>
          <p:nvPr/>
        </p:nvCxnSpPr>
        <p:spPr>
          <a:xfrm rot="16200000" flipH="1">
            <a:off x="8421829" y="2948044"/>
            <a:ext cx="466616" cy="1379304"/>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6524183" y="5548762"/>
            <a:ext cx="1334421"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Eligible</a:t>
            </a:r>
          </a:p>
        </p:txBody>
      </p:sp>
      <p:sp>
        <p:nvSpPr>
          <p:cNvPr id="68" name="Oval 67"/>
          <p:cNvSpPr/>
          <p:nvPr/>
        </p:nvSpPr>
        <p:spPr>
          <a:xfrm>
            <a:off x="8479946" y="5553685"/>
            <a:ext cx="1368487"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Ineligible</a:t>
            </a:r>
          </a:p>
        </p:txBody>
      </p:sp>
      <p:cxnSp>
        <p:nvCxnSpPr>
          <p:cNvPr id="69" name="Elbow Connector 68"/>
          <p:cNvCxnSpPr>
            <a:stCxn id="34" idx="2"/>
            <a:endCxn id="67" idx="0"/>
          </p:cNvCxnSpPr>
          <p:nvPr/>
        </p:nvCxnSpPr>
        <p:spPr>
          <a:xfrm rot="5400000">
            <a:off x="7469354" y="4784316"/>
            <a:ext cx="486487" cy="1042405"/>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34" idx="2"/>
            <a:endCxn id="68" idx="0"/>
          </p:cNvCxnSpPr>
          <p:nvPr/>
        </p:nvCxnSpPr>
        <p:spPr>
          <a:xfrm rot="16200000" flipH="1">
            <a:off x="8453289" y="4842784"/>
            <a:ext cx="491410" cy="930391"/>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7483411" y="4982353"/>
            <a:ext cx="77278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yes</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72" name="Rectangle 71"/>
          <p:cNvSpPr/>
          <p:nvPr/>
        </p:nvSpPr>
        <p:spPr>
          <a:xfrm>
            <a:off x="8306487" y="4982353"/>
            <a:ext cx="77278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no</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79" name="Oval 78"/>
          <p:cNvSpPr/>
          <p:nvPr/>
        </p:nvSpPr>
        <p:spPr>
          <a:xfrm>
            <a:off x="6372502" y="592373"/>
            <a:ext cx="1612669" cy="519351"/>
          </a:xfrm>
          <a:prstGeom prst="ellipse">
            <a:avLst/>
          </a:prstGeom>
          <a:solidFill>
            <a:schemeClr val="bg1">
              <a:lumMod val="75000"/>
              <a:alpha val="35000"/>
            </a:schemeClr>
          </a:solidFill>
        </p:spPr>
        <p:txBody>
          <a:bodyPr wrap="square">
            <a:spAutoFit/>
          </a:bodyPr>
          <a:lstStyle/>
          <a:p>
            <a:pPr algn="ctr"/>
            <a:r>
              <a:rPr lang="en-US" dirty="0">
                <a:solidFill>
                  <a:schemeClr val="bg1">
                    <a:lumMod val="75000"/>
                  </a:schemeClr>
                </a:solidFill>
                <a:latin typeface="Helvetica Neue Thin" charset="0"/>
                <a:ea typeface="Helvetica Neue Thin" charset="0"/>
                <a:cs typeface="Helvetica Neue Thin" charset="0"/>
              </a:rPr>
              <a:t>Start</a:t>
            </a:r>
          </a:p>
        </p:txBody>
      </p:sp>
      <p:cxnSp>
        <p:nvCxnSpPr>
          <p:cNvPr id="100" name="Elbow Connector 99"/>
          <p:cNvCxnSpPr>
            <a:stCxn id="164" idx="2"/>
            <a:endCxn id="173" idx="0"/>
          </p:cNvCxnSpPr>
          <p:nvPr/>
        </p:nvCxnSpPr>
        <p:spPr>
          <a:xfrm rot="5400000">
            <a:off x="4825803" y="2092555"/>
            <a:ext cx="536479" cy="1412540"/>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7950262" y="2191671"/>
            <a:ext cx="1368487"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Ineligible</a:t>
            </a:r>
          </a:p>
        </p:txBody>
      </p:sp>
      <p:cxnSp>
        <p:nvCxnSpPr>
          <p:cNvPr id="104" name="Elbow Connector 103"/>
          <p:cNvCxnSpPr>
            <a:stCxn id="164" idx="2"/>
            <a:endCxn id="9" idx="0"/>
          </p:cNvCxnSpPr>
          <p:nvPr/>
        </p:nvCxnSpPr>
        <p:spPr>
          <a:xfrm rot="16200000" flipH="1">
            <a:off x="6615274" y="1715623"/>
            <a:ext cx="535248" cy="2165173"/>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5181931" y="2482141"/>
            <a:ext cx="77278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yes</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109" name="Rectangle 108"/>
          <p:cNvSpPr/>
          <p:nvPr/>
        </p:nvSpPr>
        <p:spPr>
          <a:xfrm flipH="1">
            <a:off x="5328475" y="2496867"/>
            <a:ext cx="144066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no</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164" name="Rectangle 163"/>
          <p:cNvSpPr/>
          <p:nvPr/>
        </p:nvSpPr>
        <p:spPr>
          <a:xfrm>
            <a:off x="4779217" y="2192031"/>
            <a:ext cx="2042190" cy="338555"/>
          </a:xfrm>
          <a:prstGeom prst="rect">
            <a:avLst/>
          </a:prstGeom>
          <a:solidFill>
            <a:schemeClr val="bg1">
              <a:lumMod val="75000"/>
              <a:alpha val="35000"/>
            </a:schemeClr>
          </a:solidFill>
        </p:spPr>
        <p:txBody>
          <a:bodyPr wrap="square">
            <a:spAutoFit/>
          </a:bodyPr>
          <a:lstStyle/>
          <a:p>
            <a:pPr algn="ctr"/>
            <a:r>
              <a:rPr lang="en-US" sz="1600">
                <a:solidFill>
                  <a:schemeClr val="bg1">
                    <a:lumMod val="75000"/>
                  </a:schemeClr>
                </a:solidFill>
                <a:latin typeface="Helvetica Neue Thin" charset="0"/>
                <a:ea typeface="Helvetica Neue Thin" charset="0"/>
                <a:cs typeface="Helvetica Neue Thin" charset="0"/>
              </a:rPr>
              <a:t>All have TANF or SSI</a:t>
            </a:r>
            <a:endParaRPr lang="en-US" sz="1600" dirty="0">
              <a:solidFill>
                <a:schemeClr val="bg1">
                  <a:lumMod val="75000"/>
                </a:schemeClr>
              </a:solidFill>
              <a:latin typeface="Helvetica Neue Thin" charset="0"/>
              <a:ea typeface="Helvetica Neue Thin" charset="0"/>
              <a:cs typeface="Helvetica Neue Thin" charset="0"/>
            </a:endParaRPr>
          </a:p>
        </p:txBody>
      </p:sp>
      <p:sp>
        <p:nvSpPr>
          <p:cNvPr id="168" name="Rectangle 167"/>
          <p:cNvSpPr/>
          <p:nvPr/>
        </p:nvSpPr>
        <p:spPr>
          <a:xfrm>
            <a:off x="6191982" y="1239393"/>
            <a:ext cx="1987496" cy="338554"/>
          </a:xfrm>
          <a:prstGeom prst="rect">
            <a:avLst/>
          </a:prstGeom>
          <a:solidFill>
            <a:schemeClr val="bg1">
              <a:lumMod val="75000"/>
              <a:alpha val="35000"/>
            </a:schemeClr>
          </a:solidFill>
        </p:spPr>
        <p:txBody>
          <a:bodyPr wrap="square">
            <a:spAutoFit/>
          </a:bodyPr>
          <a:lstStyle/>
          <a:p>
            <a:pPr algn="ctr"/>
            <a:r>
              <a:rPr lang="en-US" sz="1600">
                <a:solidFill>
                  <a:schemeClr val="bg1">
                    <a:lumMod val="75000"/>
                  </a:schemeClr>
                </a:solidFill>
                <a:latin typeface="Helvetica Neue Thin" charset="0"/>
                <a:ea typeface="Helvetica Neue Thin" charset="0"/>
                <a:cs typeface="Helvetica Neue Thin" charset="0"/>
              </a:rPr>
              <a:t>Meets </a:t>
            </a:r>
            <a:r>
              <a:rPr lang="en-US" sz="1600" dirty="0">
                <a:solidFill>
                  <a:schemeClr val="bg1">
                    <a:lumMod val="75000"/>
                  </a:schemeClr>
                </a:solidFill>
                <a:latin typeface="Helvetica Neue Thin" charset="0"/>
                <a:ea typeface="Helvetica Neue Thin" charset="0"/>
                <a:cs typeface="Helvetica Neue Thin" charset="0"/>
              </a:rPr>
              <a:t>resource test</a:t>
            </a:r>
          </a:p>
        </p:txBody>
      </p:sp>
      <p:sp>
        <p:nvSpPr>
          <p:cNvPr id="173" name="Oval 172"/>
          <p:cNvSpPr/>
          <p:nvPr/>
        </p:nvSpPr>
        <p:spPr>
          <a:xfrm>
            <a:off x="3720561" y="3067065"/>
            <a:ext cx="1334421"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Eligible</a:t>
            </a:r>
          </a:p>
        </p:txBody>
      </p:sp>
      <p:cxnSp>
        <p:nvCxnSpPr>
          <p:cNvPr id="185" name="Elbow Connector 184"/>
          <p:cNvCxnSpPr>
            <a:stCxn id="168" idx="2"/>
            <a:endCxn id="164" idx="0"/>
          </p:cNvCxnSpPr>
          <p:nvPr/>
        </p:nvCxnSpPr>
        <p:spPr>
          <a:xfrm rot="5400000">
            <a:off x="6185979" y="1192280"/>
            <a:ext cx="614084" cy="1385418"/>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Elbow Connector 185"/>
          <p:cNvCxnSpPr>
            <a:stCxn id="168" idx="2"/>
            <a:endCxn id="103" idx="0"/>
          </p:cNvCxnSpPr>
          <p:nvPr/>
        </p:nvCxnSpPr>
        <p:spPr>
          <a:xfrm rot="16200000" flipH="1">
            <a:off x="7603256" y="1160421"/>
            <a:ext cx="613724" cy="1448776"/>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7" name="Rectangle 186"/>
          <p:cNvSpPr/>
          <p:nvPr/>
        </p:nvSpPr>
        <p:spPr>
          <a:xfrm>
            <a:off x="6513264" y="1604030"/>
            <a:ext cx="77278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yes</a:t>
            </a:r>
            <a:endParaRPr lang="en-US" sz="1200" dirty="0">
              <a:solidFill>
                <a:schemeClr val="bg1">
                  <a:lumMod val="75000"/>
                </a:schemeClr>
              </a:solidFill>
              <a:latin typeface="Helvetica Neue Thin" charset="0"/>
              <a:ea typeface="Helvetica Neue Thin" charset="0"/>
              <a:cs typeface="Helvetica Neue Thin" charset="0"/>
            </a:endParaRPr>
          </a:p>
        </p:txBody>
      </p:sp>
      <p:sp>
        <p:nvSpPr>
          <p:cNvPr id="188" name="Rectangle 187"/>
          <p:cNvSpPr/>
          <p:nvPr/>
        </p:nvSpPr>
        <p:spPr>
          <a:xfrm flipH="1">
            <a:off x="6659808" y="1618756"/>
            <a:ext cx="1440660" cy="307777"/>
          </a:xfrm>
          <a:prstGeom prst="rect">
            <a:avLst/>
          </a:prstGeom>
        </p:spPr>
        <p:txBody>
          <a:bodyPr wrap="square">
            <a:spAutoFit/>
          </a:bodyPr>
          <a:lstStyle/>
          <a:p>
            <a:pPr algn="ctr"/>
            <a:r>
              <a:rPr lang="en-US" sz="1400" dirty="0">
                <a:solidFill>
                  <a:schemeClr val="bg1">
                    <a:lumMod val="75000"/>
                  </a:schemeClr>
                </a:solidFill>
                <a:latin typeface="Helvetica Neue Thin" charset="0"/>
                <a:ea typeface="Helvetica Neue Thin" charset="0"/>
                <a:cs typeface="Helvetica Neue Thin" charset="0"/>
              </a:rPr>
              <a:t>no</a:t>
            </a:r>
            <a:endParaRPr lang="en-US" sz="1200" dirty="0">
              <a:solidFill>
                <a:schemeClr val="bg1">
                  <a:lumMod val="75000"/>
                </a:schemeClr>
              </a:solidFill>
              <a:latin typeface="Helvetica Neue Thin" charset="0"/>
              <a:ea typeface="Helvetica Neue Thin" charset="0"/>
              <a:cs typeface="Helvetica Neue Thin" charset="0"/>
            </a:endParaRPr>
          </a:p>
        </p:txBody>
      </p:sp>
      <p:cxnSp>
        <p:nvCxnSpPr>
          <p:cNvPr id="194" name="Elbow Connector 193"/>
          <p:cNvCxnSpPr>
            <a:stCxn id="79" idx="4"/>
            <a:endCxn id="168" idx="0"/>
          </p:cNvCxnSpPr>
          <p:nvPr/>
        </p:nvCxnSpPr>
        <p:spPr>
          <a:xfrm rot="16200000" flipH="1">
            <a:off x="7118449" y="1172111"/>
            <a:ext cx="127669" cy="6893"/>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8" name="Rectangle 197"/>
          <p:cNvSpPr/>
          <p:nvPr/>
        </p:nvSpPr>
        <p:spPr>
          <a:xfrm>
            <a:off x="786907" y="3543136"/>
            <a:ext cx="3293069" cy="1815882"/>
          </a:xfrm>
          <a:prstGeom prst="rect">
            <a:avLst/>
          </a:prstGeom>
        </p:spPr>
        <p:txBody>
          <a:bodyPr wrap="square">
            <a:spAutoFit/>
          </a:bodyPr>
          <a:lstStyle/>
          <a:p>
            <a:r>
              <a:rPr lang="en-US" sz="2800" dirty="0">
                <a:solidFill>
                  <a:srgbClr val="00B0F0"/>
                </a:solidFill>
                <a:latin typeface="Helvetica Neue Thin" charset="0"/>
                <a:ea typeface="Helvetica Neue Thin" charset="0"/>
                <a:cs typeface="Helvetica Neue Thin" charset="0"/>
              </a:rPr>
              <a:t>Each decision point or “node” involves an argument that needs to </a:t>
            </a:r>
            <a:r>
              <a:rPr lang="en-US" sz="2800">
                <a:solidFill>
                  <a:srgbClr val="00B0F0"/>
                </a:solidFill>
                <a:latin typeface="Helvetica Neue Thin" charset="0"/>
                <a:ea typeface="Helvetica Neue Thin" charset="0"/>
                <a:cs typeface="Helvetica Neue Thin" charset="0"/>
              </a:rPr>
              <a:t>be evaluated</a:t>
            </a:r>
            <a:endParaRPr lang="en-US" sz="2800" dirty="0">
              <a:solidFill>
                <a:srgbClr val="00B0F0"/>
              </a:solidFill>
              <a:latin typeface="Helvetica Neue Thin" charset="0"/>
              <a:ea typeface="Helvetica Neue Thin" charset="0"/>
              <a:cs typeface="Helvetica Neue Thin" charset="0"/>
            </a:endParaRPr>
          </a:p>
        </p:txBody>
      </p:sp>
      <p:cxnSp>
        <p:nvCxnSpPr>
          <p:cNvPr id="47" name="Elbow Connector 46"/>
          <p:cNvCxnSpPr>
            <a:stCxn id="9" idx="2"/>
            <a:endCxn id="5" idx="0"/>
          </p:cNvCxnSpPr>
          <p:nvPr/>
        </p:nvCxnSpPr>
        <p:spPr>
          <a:xfrm rot="5400000">
            <a:off x="6933631" y="2854152"/>
            <a:ext cx="481619" cy="1582091"/>
          </a:xfrm>
          <a:prstGeom prst="bentConnector3">
            <a:avLst>
              <a:gd name="adj1" fmla="val 50000"/>
            </a:avLst>
          </a:prstGeom>
          <a:ln>
            <a:solidFill>
              <a:schemeClr val="accent1">
                <a:alpha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974279" y="4730143"/>
            <a:ext cx="1334421" cy="476071"/>
          </a:xfrm>
          <a:prstGeom prst="ellipse">
            <a:avLst/>
          </a:prstGeom>
          <a:solidFill>
            <a:schemeClr val="bg1">
              <a:lumMod val="75000"/>
              <a:alpha val="35000"/>
            </a:schemeClr>
          </a:solidFill>
        </p:spPr>
        <p:txBody>
          <a:bodyPr wrap="square">
            <a:spAutoFit/>
          </a:bodyPr>
          <a:lstStyle/>
          <a:p>
            <a:pPr algn="ctr"/>
            <a:r>
              <a:rPr lang="en-US" sz="1600" dirty="0">
                <a:solidFill>
                  <a:schemeClr val="bg1">
                    <a:lumMod val="75000"/>
                  </a:schemeClr>
                </a:solidFill>
                <a:latin typeface="Helvetica Neue Thin" charset="0"/>
                <a:ea typeface="Helvetica Neue Thin" charset="0"/>
                <a:cs typeface="Helvetica Neue Thin" charset="0"/>
              </a:rPr>
              <a:t>Eligible</a:t>
            </a:r>
          </a:p>
        </p:txBody>
      </p:sp>
      <p:cxnSp>
        <p:nvCxnSpPr>
          <p:cNvPr id="7" name="Straight Arrow Connector 6"/>
          <p:cNvCxnSpPr>
            <a:stCxn id="198" idx="3"/>
            <a:endCxn id="34" idx="1"/>
          </p:cNvCxnSpPr>
          <p:nvPr/>
        </p:nvCxnSpPr>
        <p:spPr>
          <a:xfrm>
            <a:off x="4079976" y="4451077"/>
            <a:ext cx="3009745" cy="441921"/>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515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sp>
        <p:nvSpPr>
          <p:cNvPr id="34" name="Rectangle 33"/>
          <p:cNvSpPr/>
          <p:nvPr/>
        </p:nvSpPr>
        <p:spPr>
          <a:xfrm>
            <a:off x="655632" y="1510268"/>
            <a:ext cx="10597838" cy="400110"/>
          </a:xfrm>
          <a:prstGeom prst="rect">
            <a:avLst/>
          </a:prstGeom>
          <a:solidFill>
            <a:schemeClr val="accent1">
              <a:lumMod val="75000"/>
            </a:schemeClr>
          </a:solidFill>
        </p:spPr>
        <p:txBody>
          <a:bodyPr wrap="square">
            <a:spAutoFit/>
          </a:bodyPr>
          <a:lstStyle/>
          <a:p>
            <a:r>
              <a:rPr lang="en-US" sz="2000" dirty="0">
                <a:solidFill>
                  <a:schemeClr val="bg1"/>
                </a:solidFill>
                <a:latin typeface="Helvetica Neue Thin" charset="0"/>
                <a:ea typeface="Helvetica Neue Thin" charset="0"/>
                <a:cs typeface="Helvetica Neue Thin" charset="0"/>
              </a:rPr>
              <a:t>Function. Pass gross income test (Pseudo code)</a:t>
            </a:r>
          </a:p>
        </p:txBody>
      </p:sp>
      <p:sp>
        <p:nvSpPr>
          <p:cNvPr id="198" name="Rectangle 197"/>
          <p:cNvSpPr/>
          <p:nvPr/>
        </p:nvSpPr>
        <p:spPr>
          <a:xfrm>
            <a:off x="655632" y="355423"/>
            <a:ext cx="11180768" cy="954107"/>
          </a:xfrm>
          <a:prstGeom prst="rect">
            <a:avLst/>
          </a:prstGeom>
        </p:spPr>
        <p:txBody>
          <a:bodyPr wrap="square">
            <a:spAutoFit/>
          </a:bodyPr>
          <a:lstStyle/>
          <a:p>
            <a:r>
              <a:rPr lang="en-US" sz="2800" dirty="0">
                <a:solidFill>
                  <a:srgbClr val="00B0F0"/>
                </a:solidFill>
                <a:latin typeface="Helvetica Neue Thin" charset="0"/>
                <a:ea typeface="Helvetica Neue Thin" charset="0"/>
                <a:cs typeface="Helvetica Neue Thin" charset="0"/>
              </a:rPr>
              <a:t>The procedures associated with the node can be codified into a series of pre-specified actions that converts an input into an output, or a </a:t>
            </a:r>
            <a:r>
              <a:rPr lang="en-US" sz="2800" b="1" dirty="0">
                <a:solidFill>
                  <a:srgbClr val="00B0F0"/>
                </a:solidFill>
                <a:latin typeface="Helvetica Neue Thin" charset="0"/>
                <a:ea typeface="Helvetica Neue Thin" charset="0"/>
                <a:cs typeface="Helvetica Neue Thin" charset="0"/>
              </a:rPr>
              <a:t>function</a:t>
            </a:r>
            <a:r>
              <a:rPr lang="en-US" sz="2800" dirty="0">
                <a:solidFill>
                  <a:srgbClr val="00B0F0"/>
                </a:solidFill>
                <a:latin typeface="Helvetica Neue Thin" charset="0"/>
                <a:ea typeface="Helvetica Neue Thin" charset="0"/>
                <a:cs typeface="Helvetica Neue Thin" charset="0"/>
              </a:rPr>
              <a:t>.</a:t>
            </a:r>
          </a:p>
        </p:txBody>
      </p:sp>
      <p:sp>
        <p:nvSpPr>
          <p:cNvPr id="41" name="Rectangle 40"/>
          <p:cNvSpPr/>
          <p:nvPr/>
        </p:nvSpPr>
        <p:spPr>
          <a:xfrm>
            <a:off x="655632" y="1910378"/>
            <a:ext cx="10597838" cy="3785652"/>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INPUTS </a:t>
            </a:r>
            <a:r>
              <a:rPr lang="en-US" sz="2000" dirty="0" err="1">
                <a:latin typeface="Courier New" charset="0"/>
                <a:ea typeface="Courier New" charset="0"/>
                <a:cs typeface="Courier New" charset="0"/>
              </a:rPr>
              <a:t>gross.income</a:t>
            </a:r>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family.size</a:t>
            </a:r>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TABLES ref</a:t>
            </a:r>
          </a:p>
          <a:p>
            <a:pPr marL="571500" lvl="0" indent="-571500"/>
            <a:r>
              <a:rPr lang="en-US" sz="2000" dirty="0">
                <a:latin typeface="Courier New" charset="0"/>
                <a:ea typeface="Courier New" charset="0"/>
                <a:cs typeface="Courier New" charset="0"/>
              </a:rPr>
              <a:t>OUTPUT TRUE or FALSE</a:t>
            </a:r>
          </a:p>
          <a:p>
            <a:pPr marL="571500" lvl="0" indent="-571500"/>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IF </a:t>
            </a:r>
            <a:r>
              <a:rPr lang="en-US" sz="2000" dirty="0" err="1">
                <a:latin typeface="Courier New" charset="0"/>
                <a:ea typeface="Courier New" charset="0"/>
                <a:cs typeface="Courier New" charset="0"/>
              </a:rPr>
              <a:t>family.size</a:t>
            </a:r>
            <a:r>
              <a:rPr lang="en-US" sz="2000" dirty="0">
                <a:latin typeface="Courier New" charset="0"/>
                <a:ea typeface="Courier New" charset="0"/>
                <a:cs typeface="Courier New" charset="0"/>
              </a:rPr>
              <a:t> &lt;= 8, </a:t>
            </a:r>
          </a:p>
          <a:p>
            <a:pPr marL="571500" lvl="0" indent="-571500"/>
            <a:r>
              <a:rPr lang="en-US" sz="2000" dirty="0">
                <a:latin typeface="Courier New" charset="0"/>
                <a:ea typeface="Courier New" charset="0"/>
                <a:cs typeface="Courier New" charset="0"/>
              </a:rPr>
              <a:t>	a = FIND </a:t>
            </a:r>
            <a:r>
              <a:rPr lang="en-US" sz="2000" dirty="0" err="1">
                <a:latin typeface="Courier New" charset="0"/>
                <a:ea typeface="Courier New" charset="0"/>
                <a:cs typeface="Courier New" charset="0"/>
              </a:rPr>
              <a:t>gross.income</a:t>
            </a:r>
            <a:r>
              <a:rPr lang="en-US" sz="2000" dirty="0">
                <a:latin typeface="Courier New" charset="0"/>
                <a:ea typeface="Courier New" charset="0"/>
                <a:cs typeface="Courier New" charset="0"/>
              </a:rPr>
              <a:t> where </a:t>
            </a:r>
            <a:r>
              <a:rPr lang="en-US" sz="2000" dirty="0" err="1">
                <a:latin typeface="Courier New" charset="0"/>
                <a:ea typeface="Courier New" charset="0"/>
                <a:cs typeface="Courier New" charset="0"/>
              </a:rPr>
              <a:t>ref.family.size</a:t>
            </a:r>
            <a:r>
              <a:rPr lang="en-US" sz="2000" dirty="0">
                <a:latin typeface="Courier New" charset="0"/>
                <a:ea typeface="Courier New" charset="0"/>
                <a:cs typeface="Courier New" charset="0"/>
              </a:rPr>
              <a:t> == </a:t>
            </a:r>
            <a:r>
              <a:rPr lang="en-US" sz="2000" dirty="0" err="1">
                <a:latin typeface="Courier New" charset="0"/>
                <a:ea typeface="Courier New" charset="0"/>
                <a:cs typeface="Courier New" charset="0"/>
              </a:rPr>
              <a:t>family.size</a:t>
            </a:r>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	RETURN </a:t>
            </a:r>
            <a:r>
              <a:rPr lang="en-US" sz="2000" dirty="0" err="1">
                <a:latin typeface="Courier New" charset="0"/>
                <a:ea typeface="Courier New" charset="0"/>
                <a:cs typeface="Courier New" charset="0"/>
              </a:rPr>
              <a:t>gross.income</a:t>
            </a:r>
            <a:r>
              <a:rPr lang="en-US" sz="2000" dirty="0">
                <a:latin typeface="Courier New" charset="0"/>
                <a:ea typeface="Courier New" charset="0"/>
                <a:cs typeface="Courier New" charset="0"/>
              </a:rPr>
              <a:t> &lt; a</a:t>
            </a:r>
          </a:p>
          <a:p>
            <a:pPr marL="571500" lvl="0" indent="-571500"/>
            <a:r>
              <a:rPr lang="en-US" sz="2000" dirty="0">
                <a:latin typeface="Courier New" charset="0"/>
                <a:ea typeface="Courier New" charset="0"/>
                <a:cs typeface="Courier New" charset="0"/>
              </a:rPr>
              <a:t>ELSE</a:t>
            </a:r>
          </a:p>
          <a:p>
            <a:pPr marL="571500" indent="-571500"/>
            <a:r>
              <a:rPr lang="en-US" sz="2000" dirty="0">
                <a:latin typeface="Courier New" charset="0"/>
                <a:ea typeface="Courier New" charset="0"/>
                <a:cs typeface="Courier New" charset="0"/>
              </a:rPr>
              <a:t>	a = FIND </a:t>
            </a:r>
            <a:r>
              <a:rPr lang="en-US" sz="2000" dirty="0" err="1">
                <a:latin typeface="Courier New" charset="0"/>
                <a:ea typeface="Courier New" charset="0"/>
                <a:cs typeface="Courier New" charset="0"/>
              </a:rPr>
              <a:t>gross.income</a:t>
            </a:r>
            <a:r>
              <a:rPr lang="en-US" sz="2000" dirty="0">
                <a:latin typeface="Courier New" charset="0"/>
                <a:ea typeface="Courier New" charset="0"/>
                <a:cs typeface="Courier New" charset="0"/>
              </a:rPr>
              <a:t> where </a:t>
            </a:r>
            <a:r>
              <a:rPr lang="en-US" sz="2000" dirty="0" err="1">
                <a:latin typeface="Courier New" charset="0"/>
                <a:ea typeface="Courier New" charset="0"/>
                <a:cs typeface="Courier New" charset="0"/>
              </a:rPr>
              <a:t>ref.family.size</a:t>
            </a:r>
            <a:r>
              <a:rPr lang="en-US" sz="2000" dirty="0">
                <a:latin typeface="Courier New" charset="0"/>
                <a:ea typeface="Courier New" charset="0"/>
                <a:cs typeface="Courier New" charset="0"/>
              </a:rPr>
              <a:t> == 8</a:t>
            </a:r>
          </a:p>
          <a:p>
            <a:pPr marL="571500" indent="-571500"/>
            <a:r>
              <a:rPr lang="en-US" sz="2000" dirty="0">
                <a:latin typeface="Courier New" charset="0"/>
                <a:ea typeface="Courier New" charset="0"/>
                <a:cs typeface="Courier New" charset="0"/>
              </a:rPr>
              <a:t>	b = +347 x (</a:t>
            </a:r>
            <a:r>
              <a:rPr lang="en-US" sz="2000" dirty="0" err="1">
                <a:latin typeface="Courier New" charset="0"/>
                <a:ea typeface="Courier New" charset="0"/>
                <a:cs typeface="Courier New" charset="0"/>
              </a:rPr>
              <a:t>family.size</a:t>
            </a:r>
            <a:r>
              <a:rPr lang="en-US" sz="2000" dirty="0">
                <a:latin typeface="Courier New" charset="0"/>
                <a:ea typeface="Courier New" charset="0"/>
                <a:cs typeface="Courier New" charset="0"/>
              </a:rPr>
              <a:t> – 8)</a:t>
            </a:r>
          </a:p>
          <a:p>
            <a:pPr marL="571500" indent="-571500"/>
            <a:endParaRPr lang="en-US" sz="2000" dirty="0">
              <a:latin typeface="Courier New" charset="0"/>
              <a:ea typeface="Courier New" charset="0"/>
              <a:cs typeface="Courier New" charset="0"/>
            </a:endParaRPr>
          </a:p>
          <a:p>
            <a:pPr marL="571500" indent="-571500"/>
            <a:r>
              <a:rPr lang="en-US" sz="2000" dirty="0">
                <a:latin typeface="Courier New" charset="0"/>
                <a:ea typeface="Courier New" charset="0"/>
                <a:cs typeface="Courier New" charset="0"/>
              </a:rPr>
              <a:t>	RETURN </a:t>
            </a:r>
            <a:r>
              <a:rPr lang="en-US" sz="2000" dirty="0" err="1">
                <a:latin typeface="Courier New" charset="0"/>
                <a:ea typeface="Courier New" charset="0"/>
                <a:cs typeface="Courier New" charset="0"/>
              </a:rPr>
              <a:t>gross.income</a:t>
            </a:r>
            <a:r>
              <a:rPr lang="en-US" sz="2000" dirty="0">
                <a:latin typeface="Courier New" charset="0"/>
                <a:ea typeface="Courier New" charset="0"/>
                <a:cs typeface="Courier New" charset="0"/>
              </a:rPr>
              <a:t> &lt; a + b</a:t>
            </a:r>
          </a:p>
        </p:txBody>
      </p:sp>
    </p:spTree>
    <p:extLst>
      <p:ext uri="{BB962C8B-B14F-4D97-AF65-F5344CB8AC3E}">
        <p14:creationId xmlns:p14="http://schemas.microsoft.com/office/powerpoint/2010/main" val="1844098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14</a:t>
            </a:fld>
            <a:endParaRPr lang="en-US"/>
          </a:p>
        </p:txBody>
      </p:sp>
      <p:sp>
        <p:nvSpPr>
          <p:cNvPr id="15" name="Rectangle 14"/>
          <p:cNvSpPr/>
          <p:nvPr/>
        </p:nvSpPr>
        <p:spPr>
          <a:xfrm>
            <a:off x="831313" y="2091919"/>
            <a:ext cx="10782300" cy="707886"/>
          </a:xfrm>
          <a:prstGeom prst="rect">
            <a:avLst/>
          </a:prstGeom>
        </p:spPr>
        <p:txBody>
          <a:bodyPr wrap="square">
            <a:spAutoFit/>
          </a:bodyPr>
          <a:lstStyle/>
          <a:p>
            <a:r>
              <a:rPr lang="en-US" sz="4000" b="1" dirty="0">
                <a:solidFill>
                  <a:srgbClr val="00B0F0"/>
                </a:solidFill>
                <a:latin typeface="Helvetica Neue Thin" charset="0"/>
                <a:ea typeface="Helvetica Neue Thin" charset="0"/>
                <a:cs typeface="Helvetica Neue Thin" charset="0"/>
              </a:rPr>
              <a:t>What to do to screen a list of households?</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pic>
        <p:nvPicPr>
          <p:cNvPr id="3" name="Picture 2"/>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31313" y="3113242"/>
            <a:ext cx="763636" cy="1464334"/>
          </a:xfrm>
          <a:prstGeom prst="rect">
            <a:avLst/>
          </a:prstGeom>
        </p:spPr>
      </p:pic>
      <p:pic>
        <p:nvPicPr>
          <p:cNvPr id="4" name="Picture 3"/>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594949" y="3149437"/>
            <a:ext cx="696503" cy="1439159"/>
          </a:xfrm>
          <a:prstGeom prst="rect">
            <a:avLst/>
          </a:prstGeom>
        </p:spPr>
      </p:pic>
      <p:pic>
        <p:nvPicPr>
          <p:cNvPr id="9" name="Picture 8"/>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358585" y="3113242"/>
            <a:ext cx="763636" cy="1464334"/>
          </a:xfrm>
          <a:prstGeom prst="rect">
            <a:avLst/>
          </a:prstGeom>
        </p:spPr>
      </p:pic>
      <p:pic>
        <p:nvPicPr>
          <p:cNvPr id="10" name="Picture 9"/>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122221" y="3149437"/>
            <a:ext cx="696503" cy="1439159"/>
          </a:xfrm>
          <a:prstGeom prst="rect">
            <a:avLst/>
          </a:prstGeom>
        </p:spPr>
      </p:pic>
      <p:pic>
        <p:nvPicPr>
          <p:cNvPr id="11" name="Picture 1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885857" y="3113242"/>
            <a:ext cx="763636" cy="1464334"/>
          </a:xfrm>
          <a:prstGeom prst="rect">
            <a:avLst/>
          </a:prstGeom>
        </p:spPr>
      </p:pic>
      <p:pic>
        <p:nvPicPr>
          <p:cNvPr id="12" name="Picture 1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649493" y="3149437"/>
            <a:ext cx="696503" cy="1439159"/>
          </a:xfrm>
          <a:prstGeom prst="rect">
            <a:avLst/>
          </a:prstGeom>
        </p:spPr>
      </p:pic>
      <p:pic>
        <p:nvPicPr>
          <p:cNvPr id="13" name="Picture 12"/>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371282" y="3113242"/>
            <a:ext cx="763636" cy="1464334"/>
          </a:xfrm>
          <a:prstGeom prst="rect">
            <a:avLst/>
          </a:prstGeom>
        </p:spPr>
      </p:pic>
      <p:pic>
        <p:nvPicPr>
          <p:cNvPr id="14" name="Picture 13"/>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134918" y="3149437"/>
            <a:ext cx="696503" cy="1439159"/>
          </a:xfrm>
          <a:prstGeom prst="rect">
            <a:avLst/>
          </a:prstGeom>
        </p:spPr>
      </p:pic>
      <p:pic>
        <p:nvPicPr>
          <p:cNvPr id="17" name="Picture 16"/>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898554" y="3135650"/>
            <a:ext cx="763636" cy="1464334"/>
          </a:xfrm>
          <a:prstGeom prst="rect">
            <a:avLst/>
          </a:prstGeom>
        </p:spPr>
      </p:pic>
      <p:pic>
        <p:nvPicPr>
          <p:cNvPr id="18" name="Picture 17"/>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662190" y="3171845"/>
            <a:ext cx="696503" cy="1439159"/>
          </a:xfrm>
          <a:prstGeom prst="rect">
            <a:avLst/>
          </a:prstGeom>
        </p:spPr>
      </p:pic>
      <p:pic>
        <p:nvPicPr>
          <p:cNvPr id="19" name="Picture 18"/>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358693" y="3113242"/>
            <a:ext cx="763636" cy="1464334"/>
          </a:xfrm>
          <a:prstGeom prst="rect">
            <a:avLst/>
          </a:prstGeom>
        </p:spPr>
      </p:pic>
      <p:pic>
        <p:nvPicPr>
          <p:cNvPr id="20" name="Picture 19"/>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122329" y="3149437"/>
            <a:ext cx="696503" cy="1439159"/>
          </a:xfrm>
          <a:prstGeom prst="rect">
            <a:avLst/>
          </a:prstGeom>
        </p:spPr>
      </p:pic>
    </p:spTree>
    <p:extLst>
      <p:ext uri="{BB962C8B-B14F-4D97-AF65-F5344CB8AC3E}">
        <p14:creationId xmlns:p14="http://schemas.microsoft.com/office/powerpoint/2010/main" val="1276327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15</a:t>
            </a:fld>
            <a:endParaRPr lang="en-US"/>
          </a:p>
        </p:txBody>
      </p:sp>
      <p:sp>
        <p:nvSpPr>
          <p:cNvPr id="15" name="Rectangle 14"/>
          <p:cNvSpPr/>
          <p:nvPr/>
        </p:nvSpPr>
        <p:spPr>
          <a:xfrm>
            <a:off x="758344" y="488723"/>
            <a:ext cx="9841923" cy="707886"/>
          </a:xfrm>
          <a:prstGeom prst="rect">
            <a:avLst/>
          </a:prstGeom>
        </p:spPr>
        <p:txBody>
          <a:bodyPr wrap="square">
            <a:spAutoFit/>
          </a:bodyPr>
          <a:lstStyle/>
          <a:p>
            <a:r>
              <a:rPr lang="en-US" sz="4000" dirty="0">
                <a:solidFill>
                  <a:srgbClr val="00B0F0"/>
                </a:solidFill>
                <a:latin typeface="Helvetica Neue Thin" charset="0"/>
                <a:ea typeface="Helvetica Neue Thin" charset="0"/>
                <a:cs typeface="Helvetica Neue Thin" charset="0"/>
              </a:rPr>
              <a:t>(1) Identify the minimum parameters </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8" name="Rectangle 17"/>
          <p:cNvSpPr/>
          <p:nvPr/>
        </p:nvSpPr>
        <p:spPr>
          <a:xfrm>
            <a:off x="1391685" y="4051187"/>
            <a:ext cx="6910104" cy="461665"/>
          </a:xfrm>
          <a:prstGeom prst="rect">
            <a:avLst/>
          </a:prstGeom>
          <a:solidFill>
            <a:srgbClr val="00B0F0"/>
          </a:solidFill>
        </p:spPr>
        <p:txBody>
          <a:bodyPr wrap="square">
            <a:spAutoFit/>
          </a:bodyPr>
          <a:lstStyle/>
          <a:p>
            <a:r>
              <a:rPr lang="en-US" sz="2400" b="1" dirty="0">
                <a:solidFill>
                  <a:schemeClr val="bg1"/>
                </a:solidFill>
                <a:latin typeface="Helvetica Neue Thin" charset="0"/>
                <a:ea typeface="Helvetica Neue Thin" charset="0"/>
                <a:cs typeface="Helvetica Neue Thin" charset="0"/>
              </a:rPr>
              <a:t>Elderly family member?</a:t>
            </a:r>
            <a:endParaRPr lang="en-US" sz="2400" dirty="0">
              <a:solidFill>
                <a:schemeClr val="bg1"/>
              </a:solidFill>
              <a:latin typeface="Helvetica Neue Thin" charset="0"/>
              <a:ea typeface="Helvetica Neue Thin" charset="0"/>
              <a:cs typeface="Helvetica Neue Thin" charset="0"/>
            </a:endParaRPr>
          </a:p>
        </p:txBody>
      </p:sp>
      <p:sp>
        <p:nvSpPr>
          <p:cNvPr id="19" name="Rectangle 18"/>
          <p:cNvSpPr/>
          <p:nvPr/>
        </p:nvSpPr>
        <p:spPr>
          <a:xfrm>
            <a:off x="1391686" y="3225679"/>
            <a:ext cx="6910104" cy="461665"/>
          </a:xfrm>
          <a:prstGeom prst="rect">
            <a:avLst/>
          </a:prstGeom>
          <a:solidFill>
            <a:srgbClr val="00B0F0"/>
          </a:solidFill>
        </p:spPr>
        <p:txBody>
          <a:bodyPr wrap="square">
            <a:spAutoFit/>
          </a:bodyPr>
          <a:lstStyle/>
          <a:p>
            <a:r>
              <a:rPr lang="en-US" sz="2400" b="1" dirty="0">
                <a:solidFill>
                  <a:schemeClr val="bg1"/>
                </a:solidFill>
                <a:latin typeface="Helvetica Neue Thin" charset="0"/>
                <a:ea typeface="Helvetica Neue Thin" charset="0"/>
                <a:cs typeface="Helvetica Neue Thin" charset="0"/>
              </a:rPr>
              <a:t>Net Income,  Gross Income, Family Size</a:t>
            </a:r>
            <a:endParaRPr lang="en-US" sz="2400" dirty="0">
              <a:solidFill>
                <a:schemeClr val="bg1"/>
              </a:solidFill>
              <a:latin typeface="Helvetica Neue Thin" charset="0"/>
              <a:ea typeface="Helvetica Neue Thin" charset="0"/>
              <a:cs typeface="Helvetica Neue Thin" charset="0"/>
            </a:endParaRPr>
          </a:p>
        </p:txBody>
      </p:sp>
      <p:sp>
        <p:nvSpPr>
          <p:cNvPr id="21" name="Rectangle 20"/>
          <p:cNvSpPr/>
          <p:nvPr/>
        </p:nvSpPr>
        <p:spPr>
          <a:xfrm>
            <a:off x="1392422" y="4897174"/>
            <a:ext cx="6907820" cy="461665"/>
          </a:xfrm>
          <a:prstGeom prst="rect">
            <a:avLst/>
          </a:prstGeom>
          <a:solidFill>
            <a:srgbClr val="00B0F0"/>
          </a:solidFill>
        </p:spPr>
        <p:txBody>
          <a:bodyPr wrap="square">
            <a:spAutoFit/>
          </a:bodyPr>
          <a:lstStyle/>
          <a:p>
            <a:r>
              <a:rPr lang="en-US" sz="2400" b="1" dirty="0">
                <a:solidFill>
                  <a:schemeClr val="bg1"/>
                </a:solidFill>
                <a:latin typeface="Helvetica Neue Thin" charset="0"/>
                <a:ea typeface="Helvetica Neue Thin" charset="0"/>
                <a:cs typeface="Helvetica Neue Thin" charset="0"/>
              </a:rPr>
              <a:t>Employment status</a:t>
            </a:r>
            <a:endParaRPr lang="en-US" sz="2400" dirty="0">
              <a:solidFill>
                <a:schemeClr val="bg1"/>
              </a:solidFill>
              <a:latin typeface="Helvetica Neue Thin" charset="0"/>
              <a:ea typeface="Helvetica Neue Thin" charset="0"/>
              <a:cs typeface="Helvetica Neue Thin" charset="0"/>
            </a:endParaRPr>
          </a:p>
        </p:txBody>
      </p:sp>
      <p:sp>
        <p:nvSpPr>
          <p:cNvPr id="22" name="Rectangle 21"/>
          <p:cNvSpPr/>
          <p:nvPr/>
        </p:nvSpPr>
        <p:spPr>
          <a:xfrm>
            <a:off x="1400459" y="2335610"/>
            <a:ext cx="6880549" cy="461665"/>
          </a:xfrm>
          <a:prstGeom prst="rect">
            <a:avLst/>
          </a:prstGeom>
          <a:solidFill>
            <a:srgbClr val="00B0F0"/>
          </a:solidFill>
        </p:spPr>
        <p:txBody>
          <a:bodyPr wrap="square">
            <a:spAutoFit/>
          </a:bodyPr>
          <a:lstStyle/>
          <a:p>
            <a:r>
              <a:rPr lang="en-US" sz="2400" b="1" dirty="0">
                <a:solidFill>
                  <a:schemeClr val="bg1"/>
                </a:solidFill>
                <a:latin typeface="Helvetica Neue Thin" charset="0"/>
                <a:ea typeface="Helvetica Neue Thin" charset="0"/>
                <a:cs typeface="Helvetica Neue Thin" charset="0"/>
              </a:rPr>
              <a:t>Welfare = List of other program participation</a:t>
            </a:r>
            <a:endParaRPr lang="en-US" sz="2400" dirty="0">
              <a:solidFill>
                <a:schemeClr val="bg1"/>
              </a:solidFill>
              <a:latin typeface="Helvetica Neue Thin" charset="0"/>
              <a:ea typeface="Helvetica Neue Thin" charset="0"/>
              <a:cs typeface="Helvetica Neue Thin" charset="0"/>
            </a:endParaRPr>
          </a:p>
        </p:txBody>
      </p:sp>
      <p:sp>
        <p:nvSpPr>
          <p:cNvPr id="24" name="Rectangle 23"/>
          <p:cNvSpPr/>
          <p:nvPr/>
        </p:nvSpPr>
        <p:spPr>
          <a:xfrm>
            <a:off x="1391685" y="1549002"/>
            <a:ext cx="6910104" cy="461665"/>
          </a:xfrm>
          <a:prstGeom prst="rect">
            <a:avLst/>
          </a:prstGeom>
          <a:solidFill>
            <a:srgbClr val="00B0F0"/>
          </a:solidFill>
        </p:spPr>
        <p:txBody>
          <a:bodyPr wrap="square">
            <a:spAutoFit/>
          </a:bodyPr>
          <a:lstStyle/>
          <a:p>
            <a:r>
              <a:rPr lang="en-US" sz="2400" b="1" dirty="0">
                <a:solidFill>
                  <a:schemeClr val="bg1"/>
                </a:solidFill>
                <a:latin typeface="Helvetica Neue Thin" charset="0"/>
                <a:ea typeface="Helvetica Neue Thin" charset="0"/>
                <a:cs typeface="Helvetica Neue Thin" charset="0"/>
              </a:rPr>
              <a:t>Resource = Amount in bank account, etc. </a:t>
            </a:r>
            <a:endParaRPr lang="en-US" sz="24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86456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16</a:t>
            </a:fld>
            <a:endParaRPr lang="en-US"/>
          </a:p>
        </p:txBody>
      </p:sp>
      <p:sp>
        <p:nvSpPr>
          <p:cNvPr id="15" name="Rectangle 14"/>
          <p:cNvSpPr/>
          <p:nvPr/>
        </p:nvSpPr>
        <p:spPr>
          <a:xfrm>
            <a:off x="758344" y="488723"/>
            <a:ext cx="9841923" cy="1323439"/>
          </a:xfrm>
          <a:prstGeom prst="rect">
            <a:avLst/>
          </a:prstGeom>
        </p:spPr>
        <p:txBody>
          <a:bodyPr wrap="square">
            <a:spAutoFit/>
          </a:bodyPr>
          <a:lstStyle/>
          <a:p>
            <a:r>
              <a:rPr lang="en-US" sz="4000" dirty="0">
                <a:solidFill>
                  <a:srgbClr val="00B0F0"/>
                </a:solidFill>
                <a:latin typeface="Helvetica Neue Thin" charset="0"/>
                <a:ea typeface="Helvetica Neue Thin" charset="0"/>
                <a:cs typeface="Helvetica Neue Thin" charset="0"/>
              </a:rPr>
              <a:t>(2) Write discrete functions that handle each node if it requires any data manipulation.</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7" name="Rectangle 6"/>
          <p:cNvSpPr/>
          <p:nvPr/>
        </p:nvSpPr>
        <p:spPr>
          <a:xfrm>
            <a:off x="934485" y="4628703"/>
            <a:ext cx="4840671" cy="461665"/>
          </a:xfrm>
          <a:prstGeom prst="rect">
            <a:avLst/>
          </a:prstGeom>
          <a:solidFill>
            <a:schemeClr val="accent1">
              <a:lumMod val="75000"/>
            </a:schemeClr>
          </a:solidFill>
        </p:spPr>
        <p:txBody>
          <a:bodyPr wrap="square">
            <a:spAutoFit/>
          </a:bodyPr>
          <a:lstStyle/>
          <a:p>
            <a:r>
              <a:rPr lang="en-US" sz="2400" b="1" dirty="0" err="1">
                <a:solidFill>
                  <a:schemeClr val="bg1"/>
                </a:solidFill>
                <a:latin typeface="Helvetica Neue Thin" charset="0"/>
                <a:ea typeface="Helvetica Neue Thin" charset="0"/>
                <a:cs typeface="Helvetica Neue Thin" charset="0"/>
              </a:rPr>
              <a:t>Func</a:t>
            </a:r>
            <a:r>
              <a:rPr lang="en-US" sz="2400" b="1" dirty="0">
                <a:solidFill>
                  <a:schemeClr val="bg1"/>
                </a:solidFill>
                <a:latin typeface="Helvetica Neue Thin" charset="0"/>
                <a:ea typeface="Helvetica Neue Thin" charset="0"/>
                <a:cs typeface="Helvetica Neue Thin" charset="0"/>
              </a:rPr>
              <a:t>. </a:t>
            </a:r>
            <a:r>
              <a:rPr lang="en-US" sz="2400" dirty="0">
                <a:solidFill>
                  <a:schemeClr val="bg1"/>
                </a:solidFill>
                <a:latin typeface="Helvetica Neue Thin" charset="0"/>
                <a:ea typeface="Helvetica Neue Thin" charset="0"/>
                <a:cs typeface="Helvetica Neue Thin" charset="0"/>
              </a:rPr>
              <a:t>Has elderly member?</a:t>
            </a:r>
          </a:p>
        </p:txBody>
      </p:sp>
      <p:sp>
        <p:nvSpPr>
          <p:cNvPr id="8" name="Rectangle 7"/>
          <p:cNvSpPr/>
          <p:nvPr/>
        </p:nvSpPr>
        <p:spPr>
          <a:xfrm>
            <a:off x="934486" y="3803195"/>
            <a:ext cx="4840671" cy="461665"/>
          </a:xfrm>
          <a:prstGeom prst="rect">
            <a:avLst/>
          </a:prstGeom>
          <a:solidFill>
            <a:schemeClr val="accent1">
              <a:lumMod val="75000"/>
            </a:schemeClr>
          </a:solidFill>
        </p:spPr>
        <p:txBody>
          <a:bodyPr wrap="square">
            <a:spAutoFit/>
          </a:bodyPr>
          <a:lstStyle/>
          <a:p>
            <a:r>
              <a:rPr lang="en-US" sz="2400" b="1" dirty="0" err="1">
                <a:solidFill>
                  <a:schemeClr val="bg1"/>
                </a:solidFill>
                <a:latin typeface="Helvetica Neue Thin" charset="0"/>
                <a:ea typeface="Helvetica Neue Thin" charset="0"/>
                <a:cs typeface="Helvetica Neue Thin" charset="0"/>
              </a:rPr>
              <a:t>Func</a:t>
            </a:r>
            <a:r>
              <a:rPr lang="en-US" sz="2400" b="1" dirty="0">
                <a:solidFill>
                  <a:schemeClr val="bg1"/>
                </a:solidFill>
                <a:latin typeface="Helvetica Neue Thin" charset="0"/>
                <a:ea typeface="Helvetica Neue Thin" charset="0"/>
                <a:cs typeface="Helvetica Neue Thin" charset="0"/>
              </a:rPr>
              <a:t>. </a:t>
            </a:r>
            <a:r>
              <a:rPr lang="en-US" sz="2400" dirty="0">
                <a:solidFill>
                  <a:schemeClr val="bg1"/>
                </a:solidFill>
                <a:latin typeface="Helvetica Neue Thin" charset="0"/>
                <a:ea typeface="Helvetica Neue Thin" charset="0"/>
                <a:cs typeface="Helvetica Neue Thin" charset="0"/>
              </a:rPr>
              <a:t>Pass net income test</a:t>
            </a:r>
          </a:p>
        </p:txBody>
      </p:sp>
      <p:sp>
        <p:nvSpPr>
          <p:cNvPr id="9" name="Rectangle 8"/>
          <p:cNvSpPr/>
          <p:nvPr/>
        </p:nvSpPr>
        <p:spPr>
          <a:xfrm>
            <a:off x="935222" y="5474690"/>
            <a:ext cx="4839071" cy="461665"/>
          </a:xfrm>
          <a:prstGeom prst="rect">
            <a:avLst/>
          </a:prstGeom>
          <a:solidFill>
            <a:schemeClr val="accent1">
              <a:lumMod val="75000"/>
            </a:schemeClr>
          </a:solidFill>
        </p:spPr>
        <p:txBody>
          <a:bodyPr wrap="square">
            <a:spAutoFit/>
          </a:bodyPr>
          <a:lstStyle/>
          <a:p>
            <a:r>
              <a:rPr lang="en-US" sz="2400" b="1" dirty="0" err="1">
                <a:solidFill>
                  <a:schemeClr val="bg1"/>
                </a:solidFill>
                <a:latin typeface="Helvetica Neue Thin" charset="0"/>
                <a:ea typeface="Helvetica Neue Thin" charset="0"/>
                <a:cs typeface="Helvetica Neue Thin" charset="0"/>
              </a:rPr>
              <a:t>Func</a:t>
            </a:r>
            <a:r>
              <a:rPr lang="en-US" sz="2400" b="1" dirty="0">
                <a:solidFill>
                  <a:schemeClr val="bg1"/>
                </a:solidFill>
                <a:latin typeface="Helvetica Neue Thin" charset="0"/>
                <a:ea typeface="Helvetica Neue Thin" charset="0"/>
                <a:cs typeface="Helvetica Neue Thin" charset="0"/>
              </a:rPr>
              <a:t>. </a:t>
            </a:r>
            <a:r>
              <a:rPr lang="en-US" sz="2400" dirty="0">
                <a:solidFill>
                  <a:schemeClr val="bg1"/>
                </a:solidFill>
                <a:latin typeface="Helvetica Neue Thin" charset="0"/>
                <a:ea typeface="Helvetica Neue Thin" charset="0"/>
                <a:cs typeface="Helvetica Neue Thin" charset="0"/>
              </a:rPr>
              <a:t>Pass gross income test</a:t>
            </a:r>
          </a:p>
        </p:txBody>
      </p:sp>
      <p:sp>
        <p:nvSpPr>
          <p:cNvPr id="10" name="Rectangle 9"/>
          <p:cNvSpPr/>
          <p:nvPr/>
        </p:nvSpPr>
        <p:spPr>
          <a:xfrm>
            <a:off x="943259" y="2913126"/>
            <a:ext cx="4819967" cy="461665"/>
          </a:xfrm>
          <a:prstGeom prst="rect">
            <a:avLst/>
          </a:prstGeom>
          <a:solidFill>
            <a:schemeClr val="accent1">
              <a:lumMod val="75000"/>
            </a:schemeClr>
          </a:solidFill>
        </p:spPr>
        <p:txBody>
          <a:bodyPr wrap="square">
            <a:spAutoFit/>
          </a:bodyPr>
          <a:lstStyle/>
          <a:p>
            <a:r>
              <a:rPr lang="en-US" sz="2400" b="1" dirty="0" err="1">
                <a:solidFill>
                  <a:schemeClr val="bg1"/>
                </a:solidFill>
                <a:latin typeface="Helvetica Neue Thin" charset="0"/>
                <a:ea typeface="Helvetica Neue Thin" charset="0"/>
                <a:cs typeface="Helvetica Neue Thin" charset="0"/>
              </a:rPr>
              <a:t>Func</a:t>
            </a:r>
            <a:r>
              <a:rPr lang="en-US" sz="2400" b="1" dirty="0">
                <a:solidFill>
                  <a:schemeClr val="bg1"/>
                </a:solidFill>
                <a:latin typeface="Helvetica Neue Thin" charset="0"/>
                <a:ea typeface="Helvetica Neue Thin" charset="0"/>
                <a:cs typeface="Helvetica Neue Thin" charset="0"/>
              </a:rPr>
              <a:t>. </a:t>
            </a:r>
            <a:r>
              <a:rPr lang="en-US" sz="2400" dirty="0">
                <a:solidFill>
                  <a:schemeClr val="bg1"/>
                </a:solidFill>
                <a:latin typeface="Helvetica Neue Thin" charset="0"/>
                <a:ea typeface="Helvetica Neue Thin" charset="0"/>
                <a:cs typeface="Helvetica Neue Thin" charset="0"/>
              </a:rPr>
              <a:t>All have TANF or SSI</a:t>
            </a:r>
          </a:p>
        </p:txBody>
      </p:sp>
      <p:sp>
        <p:nvSpPr>
          <p:cNvPr id="11" name="Rectangle 10"/>
          <p:cNvSpPr/>
          <p:nvPr/>
        </p:nvSpPr>
        <p:spPr>
          <a:xfrm>
            <a:off x="934485" y="2126518"/>
            <a:ext cx="4840671" cy="461665"/>
          </a:xfrm>
          <a:prstGeom prst="rect">
            <a:avLst/>
          </a:prstGeom>
          <a:solidFill>
            <a:schemeClr val="accent1">
              <a:lumMod val="75000"/>
            </a:schemeClr>
          </a:solidFill>
        </p:spPr>
        <p:txBody>
          <a:bodyPr wrap="square">
            <a:spAutoFit/>
          </a:bodyPr>
          <a:lstStyle/>
          <a:p>
            <a:r>
              <a:rPr lang="en-US" sz="2400" b="1" dirty="0" err="1">
                <a:solidFill>
                  <a:schemeClr val="bg1"/>
                </a:solidFill>
                <a:latin typeface="Helvetica Neue Thin" charset="0"/>
                <a:ea typeface="Helvetica Neue Thin" charset="0"/>
                <a:cs typeface="Helvetica Neue Thin" charset="0"/>
              </a:rPr>
              <a:t>Func</a:t>
            </a:r>
            <a:r>
              <a:rPr lang="en-US" sz="2400" b="1" dirty="0">
                <a:solidFill>
                  <a:schemeClr val="bg1"/>
                </a:solidFill>
                <a:latin typeface="Helvetica Neue Thin" charset="0"/>
                <a:ea typeface="Helvetica Neue Thin" charset="0"/>
                <a:cs typeface="Helvetica Neue Thin" charset="0"/>
              </a:rPr>
              <a:t>.</a:t>
            </a:r>
            <a:r>
              <a:rPr lang="en-US" sz="2400" dirty="0">
                <a:solidFill>
                  <a:schemeClr val="bg1"/>
                </a:solidFill>
                <a:latin typeface="Helvetica Neue Thin" charset="0"/>
                <a:ea typeface="Helvetica Neue Thin" charset="0"/>
                <a:cs typeface="Helvetica Neue Thin" charset="0"/>
              </a:rPr>
              <a:t> Meets resource test</a:t>
            </a:r>
          </a:p>
        </p:txBody>
      </p:sp>
    </p:spTree>
    <p:extLst>
      <p:ext uri="{BB962C8B-B14F-4D97-AF65-F5344CB8AC3E}">
        <p14:creationId xmlns:p14="http://schemas.microsoft.com/office/powerpoint/2010/main" val="1242651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17</a:t>
            </a:fld>
            <a:endParaRPr lang="en-US"/>
          </a:p>
        </p:txBody>
      </p:sp>
      <p:sp>
        <p:nvSpPr>
          <p:cNvPr id="15" name="Rectangle 14"/>
          <p:cNvSpPr/>
          <p:nvPr/>
        </p:nvSpPr>
        <p:spPr>
          <a:xfrm>
            <a:off x="758344" y="488723"/>
            <a:ext cx="9841923" cy="1077218"/>
          </a:xfrm>
          <a:prstGeom prst="rect">
            <a:avLst/>
          </a:prstGeom>
        </p:spPr>
        <p:txBody>
          <a:bodyPr wrap="square">
            <a:spAutoFit/>
          </a:bodyPr>
          <a:lstStyle/>
          <a:p>
            <a:r>
              <a:rPr lang="en-US" sz="3200" dirty="0">
                <a:solidFill>
                  <a:srgbClr val="00B0F0"/>
                </a:solidFill>
                <a:latin typeface="Helvetica Neue Thin" charset="0"/>
                <a:ea typeface="Helvetica Neue Thin" charset="0"/>
                <a:cs typeface="Helvetica Neue Thin" charset="0"/>
              </a:rPr>
              <a:t>(2) Write a master function that uses the short well-defined, discrete functions</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5" name="Rectangle 4"/>
          <p:cNvSpPr/>
          <p:nvPr/>
        </p:nvSpPr>
        <p:spPr>
          <a:xfrm>
            <a:off x="758344" y="3724718"/>
            <a:ext cx="5201376" cy="1323439"/>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If( resources &gt; </a:t>
            </a:r>
            <a:r>
              <a:rPr lang="en-US" sz="2000" dirty="0" err="1">
                <a:latin typeface="Courier New" charset="0"/>
                <a:ea typeface="Courier New" charset="0"/>
                <a:cs typeface="Courier New" charset="0"/>
              </a:rPr>
              <a:t>resource.limit</a:t>
            </a:r>
            <a:r>
              <a:rPr lang="en-US" sz="2000" dirty="0">
                <a:latin typeface="Courier New" charset="0"/>
                <a:ea typeface="Courier New" charset="0"/>
                <a:cs typeface="Courier New" charset="0"/>
              </a:rPr>
              <a:t>){</a:t>
            </a:r>
          </a:p>
          <a:p>
            <a:pPr marL="571500" lvl="0" indent="-571500"/>
            <a:r>
              <a:rPr lang="en-US" sz="2000" dirty="0">
                <a:latin typeface="Courier New" charset="0"/>
                <a:ea typeface="Courier New" charset="0"/>
                <a:cs typeface="Courier New" charset="0"/>
              </a:rPr>
              <a:t>	print("ineligible")</a:t>
            </a:r>
          </a:p>
          <a:p>
            <a:pPr marL="571500" lvl="0" indent="-571500"/>
            <a:r>
              <a:rPr lang="en-US" sz="2000" dirty="0">
                <a:latin typeface="Courier New" charset="0"/>
                <a:ea typeface="Courier New" charset="0"/>
                <a:cs typeface="Courier New" charset="0"/>
              </a:rPr>
              <a:t>	} else if(TANF | SSI){</a:t>
            </a:r>
          </a:p>
          <a:p>
            <a:pPr marL="571500" lvl="0" indent="-571500"/>
            <a:r>
              <a:rPr lang="en-US" sz="2000" dirty="0">
                <a:latin typeface="Courier New" charset="0"/>
                <a:ea typeface="Courier New" charset="0"/>
                <a:cs typeface="Courier New" charset="0"/>
              </a:rPr>
              <a:t>		 ...</a:t>
            </a:r>
          </a:p>
        </p:txBody>
      </p:sp>
      <p:sp>
        <p:nvSpPr>
          <p:cNvPr id="6" name="TextBox 5"/>
          <p:cNvSpPr txBox="1"/>
          <p:nvPr/>
        </p:nvSpPr>
        <p:spPr>
          <a:xfrm>
            <a:off x="758344" y="3324608"/>
            <a:ext cx="5201376" cy="400110"/>
          </a:xfrm>
          <a:prstGeom prst="rect">
            <a:avLst/>
          </a:prstGeom>
          <a:solidFill>
            <a:schemeClr val="accent5">
              <a:lumMod val="75000"/>
            </a:schemeClr>
          </a:solidFill>
        </p:spPr>
        <p:txBody>
          <a:bodyPr wrap="square" rtlCol="0">
            <a:spAutoFit/>
          </a:bodyPr>
          <a:lstStyle/>
          <a:p>
            <a:pPr lvl="1"/>
            <a:r>
              <a:rPr lang="en-US" sz="2000" b="1" dirty="0" err="1">
                <a:solidFill>
                  <a:schemeClr val="bg1"/>
                </a:solidFill>
                <a:latin typeface="Avenir Book" charset="0"/>
                <a:ea typeface="Avenir Book" charset="0"/>
                <a:cs typeface="Avenir Book" charset="0"/>
              </a:rPr>
              <a:t>Func</a:t>
            </a:r>
            <a:r>
              <a:rPr lang="en-US" sz="2000" dirty="0">
                <a:solidFill>
                  <a:schemeClr val="bg1"/>
                </a:solidFill>
                <a:latin typeface="Avenir Book" charset="0"/>
                <a:ea typeface="Avenir Book" charset="0"/>
                <a:cs typeface="Avenir Book" charset="0"/>
              </a:rPr>
              <a:t>. Eligibility Tree Function</a:t>
            </a:r>
          </a:p>
        </p:txBody>
      </p:sp>
      <p:sp>
        <p:nvSpPr>
          <p:cNvPr id="7" name="Rectangle 6"/>
          <p:cNvSpPr/>
          <p:nvPr/>
        </p:nvSpPr>
        <p:spPr>
          <a:xfrm>
            <a:off x="7479665" y="4645430"/>
            <a:ext cx="3125196" cy="338554"/>
          </a:xfrm>
          <a:prstGeom prst="rect">
            <a:avLst/>
          </a:prstGeom>
          <a:solidFill>
            <a:schemeClr val="accent1">
              <a:lumMod val="75000"/>
            </a:schemeClr>
          </a:solidFill>
        </p:spPr>
        <p:txBody>
          <a:bodyPr wrap="square">
            <a:spAutoFit/>
          </a:bodyPr>
          <a:lstStyle/>
          <a:p>
            <a:r>
              <a:rPr lang="en-US" sz="1600" b="1" dirty="0" err="1">
                <a:solidFill>
                  <a:schemeClr val="bg1"/>
                </a:solidFill>
                <a:latin typeface="Helvetica Neue Thin" charset="0"/>
                <a:ea typeface="Helvetica Neue Thin" charset="0"/>
                <a:cs typeface="Helvetica Neue Thin" charset="0"/>
              </a:rPr>
              <a:t>Func</a:t>
            </a:r>
            <a:r>
              <a:rPr lang="en-US" sz="1600" b="1" dirty="0">
                <a:solidFill>
                  <a:schemeClr val="bg1"/>
                </a:solidFill>
                <a:latin typeface="Helvetica Neue Thin" charset="0"/>
                <a:ea typeface="Helvetica Neue Thin" charset="0"/>
                <a:cs typeface="Helvetica Neue Thin" charset="0"/>
              </a:rPr>
              <a:t>. </a:t>
            </a:r>
            <a:r>
              <a:rPr lang="en-US" sz="1600" dirty="0">
                <a:solidFill>
                  <a:schemeClr val="bg1"/>
                </a:solidFill>
                <a:latin typeface="Helvetica Neue Thin" charset="0"/>
                <a:ea typeface="Helvetica Neue Thin" charset="0"/>
                <a:cs typeface="Helvetica Neue Thin" charset="0"/>
              </a:rPr>
              <a:t>Has elderly member?</a:t>
            </a:r>
          </a:p>
        </p:txBody>
      </p:sp>
      <p:sp>
        <p:nvSpPr>
          <p:cNvPr id="8" name="Rectangle 7"/>
          <p:cNvSpPr/>
          <p:nvPr/>
        </p:nvSpPr>
        <p:spPr>
          <a:xfrm>
            <a:off x="7479666" y="3819922"/>
            <a:ext cx="3125196" cy="338554"/>
          </a:xfrm>
          <a:prstGeom prst="rect">
            <a:avLst/>
          </a:prstGeom>
          <a:solidFill>
            <a:schemeClr val="accent1">
              <a:lumMod val="75000"/>
            </a:schemeClr>
          </a:solidFill>
        </p:spPr>
        <p:txBody>
          <a:bodyPr wrap="square">
            <a:spAutoFit/>
          </a:bodyPr>
          <a:lstStyle/>
          <a:p>
            <a:r>
              <a:rPr lang="en-US" sz="1600" b="1" dirty="0" err="1">
                <a:solidFill>
                  <a:schemeClr val="bg1"/>
                </a:solidFill>
                <a:latin typeface="Helvetica Neue Thin" charset="0"/>
                <a:ea typeface="Helvetica Neue Thin" charset="0"/>
                <a:cs typeface="Helvetica Neue Thin" charset="0"/>
              </a:rPr>
              <a:t>Func</a:t>
            </a:r>
            <a:r>
              <a:rPr lang="en-US" sz="1600" b="1" dirty="0">
                <a:solidFill>
                  <a:schemeClr val="bg1"/>
                </a:solidFill>
                <a:latin typeface="Helvetica Neue Thin" charset="0"/>
                <a:ea typeface="Helvetica Neue Thin" charset="0"/>
                <a:cs typeface="Helvetica Neue Thin" charset="0"/>
              </a:rPr>
              <a:t>. </a:t>
            </a:r>
            <a:r>
              <a:rPr lang="en-US" sz="1600" dirty="0">
                <a:solidFill>
                  <a:schemeClr val="bg1"/>
                </a:solidFill>
                <a:latin typeface="Helvetica Neue Thin" charset="0"/>
                <a:ea typeface="Helvetica Neue Thin" charset="0"/>
                <a:cs typeface="Helvetica Neue Thin" charset="0"/>
              </a:rPr>
              <a:t>Pass net income test</a:t>
            </a:r>
          </a:p>
        </p:txBody>
      </p:sp>
      <p:sp>
        <p:nvSpPr>
          <p:cNvPr id="9" name="Rectangle 8"/>
          <p:cNvSpPr/>
          <p:nvPr/>
        </p:nvSpPr>
        <p:spPr>
          <a:xfrm>
            <a:off x="7480401" y="5491417"/>
            <a:ext cx="3124163" cy="338554"/>
          </a:xfrm>
          <a:prstGeom prst="rect">
            <a:avLst/>
          </a:prstGeom>
          <a:solidFill>
            <a:schemeClr val="accent1">
              <a:lumMod val="75000"/>
            </a:schemeClr>
          </a:solidFill>
        </p:spPr>
        <p:txBody>
          <a:bodyPr wrap="square">
            <a:spAutoFit/>
          </a:bodyPr>
          <a:lstStyle/>
          <a:p>
            <a:r>
              <a:rPr lang="en-US" sz="1600" b="1" dirty="0" err="1">
                <a:solidFill>
                  <a:schemeClr val="bg1"/>
                </a:solidFill>
                <a:latin typeface="Helvetica Neue Thin" charset="0"/>
                <a:ea typeface="Helvetica Neue Thin" charset="0"/>
                <a:cs typeface="Helvetica Neue Thin" charset="0"/>
              </a:rPr>
              <a:t>Func</a:t>
            </a:r>
            <a:r>
              <a:rPr lang="en-US" sz="1600" b="1" dirty="0">
                <a:solidFill>
                  <a:schemeClr val="bg1"/>
                </a:solidFill>
                <a:latin typeface="Helvetica Neue Thin" charset="0"/>
                <a:ea typeface="Helvetica Neue Thin" charset="0"/>
                <a:cs typeface="Helvetica Neue Thin" charset="0"/>
              </a:rPr>
              <a:t>. </a:t>
            </a:r>
            <a:r>
              <a:rPr lang="en-US" sz="1600" dirty="0">
                <a:solidFill>
                  <a:schemeClr val="bg1"/>
                </a:solidFill>
                <a:latin typeface="Helvetica Neue Thin" charset="0"/>
                <a:ea typeface="Helvetica Neue Thin" charset="0"/>
                <a:cs typeface="Helvetica Neue Thin" charset="0"/>
              </a:rPr>
              <a:t>Pass gross income test</a:t>
            </a:r>
          </a:p>
        </p:txBody>
      </p:sp>
      <p:sp>
        <p:nvSpPr>
          <p:cNvPr id="10" name="Rectangle 9"/>
          <p:cNvSpPr/>
          <p:nvPr/>
        </p:nvSpPr>
        <p:spPr>
          <a:xfrm>
            <a:off x="7488438" y="2929853"/>
            <a:ext cx="3111829" cy="338554"/>
          </a:xfrm>
          <a:prstGeom prst="rect">
            <a:avLst/>
          </a:prstGeom>
          <a:solidFill>
            <a:schemeClr val="accent1">
              <a:lumMod val="75000"/>
            </a:schemeClr>
          </a:solidFill>
        </p:spPr>
        <p:txBody>
          <a:bodyPr wrap="square">
            <a:spAutoFit/>
          </a:bodyPr>
          <a:lstStyle/>
          <a:p>
            <a:r>
              <a:rPr lang="en-US" sz="1600" b="1" dirty="0" err="1">
                <a:solidFill>
                  <a:schemeClr val="bg1"/>
                </a:solidFill>
                <a:latin typeface="Helvetica Neue Thin" charset="0"/>
                <a:ea typeface="Helvetica Neue Thin" charset="0"/>
                <a:cs typeface="Helvetica Neue Thin" charset="0"/>
              </a:rPr>
              <a:t>Func</a:t>
            </a:r>
            <a:r>
              <a:rPr lang="en-US" sz="1600" b="1" dirty="0">
                <a:solidFill>
                  <a:schemeClr val="bg1"/>
                </a:solidFill>
                <a:latin typeface="Helvetica Neue Thin" charset="0"/>
                <a:ea typeface="Helvetica Neue Thin" charset="0"/>
                <a:cs typeface="Helvetica Neue Thin" charset="0"/>
              </a:rPr>
              <a:t>. </a:t>
            </a:r>
            <a:r>
              <a:rPr lang="en-US" sz="1600" dirty="0">
                <a:solidFill>
                  <a:schemeClr val="bg1"/>
                </a:solidFill>
                <a:latin typeface="Helvetica Neue Thin" charset="0"/>
                <a:ea typeface="Helvetica Neue Thin" charset="0"/>
                <a:cs typeface="Helvetica Neue Thin" charset="0"/>
              </a:rPr>
              <a:t>All have TANF or SSI</a:t>
            </a:r>
          </a:p>
        </p:txBody>
      </p:sp>
      <p:sp>
        <p:nvSpPr>
          <p:cNvPr id="11" name="Rectangle 10"/>
          <p:cNvSpPr/>
          <p:nvPr/>
        </p:nvSpPr>
        <p:spPr>
          <a:xfrm>
            <a:off x="7479665" y="2143245"/>
            <a:ext cx="3125196" cy="338554"/>
          </a:xfrm>
          <a:prstGeom prst="rect">
            <a:avLst/>
          </a:prstGeom>
          <a:solidFill>
            <a:schemeClr val="accent1">
              <a:lumMod val="75000"/>
            </a:schemeClr>
          </a:solidFill>
        </p:spPr>
        <p:txBody>
          <a:bodyPr wrap="square">
            <a:spAutoFit/>
          </a:bodyPr>
          <a:lstStyle/>
          <a:p>
            <a:r>
              <a:rPr lang="en-US" sz="1600" b="1" dirty="0" err="1">
                <a:solidFill>
                  <a:schemeClr val="bg1"/>
                </a:solidFill>
                <a:latin typeface="Helvetica Neue Thin" charset="0"/>
                <a:ea typeface="Helvetica Neue Thin" charset="0"/>
                <a:cs typeface="Helvetica Neue Thin" charset="0"/>
              </a:rPr>
              <a:t>Func</a:t>
            </a:r>
            <a:r>
              <a:rPr lang="en-US" sz="1600" b="1" dirty="0">
                <a:solidFill>
                  <a:schemeClr val="bg1"/>
                </a:solidFill>
                <a:latin typeface="Helvetica Neue Thin" charset="0"/>
                <a:ea typeface="Helvetica Neue Thin" charset="0"/>
                <a:cs typeface="Helvetica Neue Thin" charset="0"/>
              </a:rPr>
              <a:t>.</a:t>
            </a:r>
            <a:r>
              <a:rPr lang="en-US" sz="1600" dirty="0">
                <a:solidFill>
                  <a:schemeClr val="bg1"/>
                </a:solidFill>
                <a:latin typeface="Helvetica Neue Thin" charset="0"/>
                <a:ea typeface="Helvetica Neue Thin" charset="0"/>
                <a:cs typeface="Helvetica Neue Thin" charset="0"/>
              </a:rPr>
              <a:t> Meets resource test</a:t>
            </a:r>
          </a:p>
        </p:txBody>
      </p:sp>
      <p:cxnSp>
        <p:nvCxnSpPr>
          <p:cNvPr id="4" name="Elbow Connector 3"/>
          <p:cNvCxnSpPr>
            <a:stCxn id="11" idx="1"/>
            <a:endCxn id="5" idx="3"/>
          </p:cNvCxnSpPr>
          <p:nvPr/>
        </p:nvCxnSpPr>
        <p:spPr>
          <a:xfrm rot="10800000" flipV="1">
            <a:off x="5959721" y="2312522"/>
            <a:ext cx="1519945" cy="2073916"/>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10" idx="1"/>
            <a:endCxn id="5" idx="3"/>
          </p:cNvCxnSpPr>
          <p:nvPr/>
        </p:nvCxnSpPr>
        <p:spPr>
          <a:xfrm rot="10800000" flipV="1">
            <a:off x="5959720" y="3099130"/>
            <a:ext cx="1528718" cy="1287308"/>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8" idx="1"/>
            <a:endCxn id="5" idx="3"/>
          </p:cNvCxnSpPr>
          <p:nvPr/>
        </p:nvCxnSpPr>
        <p:spPr>
          <a:xfrm rot="10800000" flipV="1">
            <a:off x="5959720" y="3989198"/>
            <a:ext cx="1519946" cy="397239"/>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7" idx="1"/>
            <a:endCxn id="5" idx="3"/>
          </p:cNvCxnSpPr>
          <p:nvPr/>
        </p:nvCxnSpPr>
        <p:spPr>
          <a:xfrm rot="10800000">
            <a:off x="5959721" y="4386439"/>
            <a:ext cx="1519945" cy="428269"/>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9" idx="1"/>
            <a:endCxn id="5" idx="3"/>
          </p:cNvCxnSpPr>
          <p:nvPr/>
        </p:nvCxnSpPr>
        <p:spPr>
          <a:xfrm rot="10800000">
            <a:off x="5959721" y="4386438"/>
            <a:ext cx="1520681" cy="1274256"/>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332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18</a:t>
            </a:fld>
            <a:endParaRPr lang="en-US"/>
          </a:p>
        </p:txBody>
      </p:sp>
      <p:sp>
        <p:nvSpPr>
          <p:cNvPr id="15" name="Rectangle 14"/>
          <p:cNvSpPr/>
          <p:nvPr/>
        </p:nvSpPr>
        <p:spPr>
          <a:xfrm>
            <a:off x="758344" y="488723"/>
            <a:ext cx="9841923"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(3) Given a list of households and their attributes, apply function to each household, write out result.</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6" name="TextBox 5"/>
          <p:cNvSpPr txBox="1"/>
          <p:nvPr/>
        </p:nvSpPr>
        <p:spPr>
          <a:xfrm>
            <a:off x="1027990" y="4487883"/>
            <a:ext cx="3333139" cy="954107"/>
          </a:xfrm>
          <a:prstGeom prst="rect">
            <a:avLst/>
          </a:prstGeom>
          <a:solidFill>
            <a:schemeClr val="accent5">
              <a:lumMod val="75000"/>
            </a:schemeClr>
          </a:solidFill>
        </p:spPr>
        <p:txBody>
          <a:bodyPr wrap="square" rtlCol="0">
            <a:spAutoFit/>
          </a:bodyPr>
          <a:lstStyle/>
          <a:p>
            <a:pPr lvl="1"/>
            <a:r>
              <a:rPr lang="en-US" sz="2800" b="1" dirty="0" err="1">
                <a:solidFill>
                  <a:schemeClr val="bg1"/>
                </a:solidFill>
                <a:latin typeface="Avenir Book" charset="0"/>
                <a:ea typeface="Avenir Book" charset="0"/>
                <a:cs typeface="Avenir Book" charset="0"/>
              </a:rPr>
              <a:t>Func</a:t>
            </a:r>
            <a:r>
              <a:rPr lang="en-US" sz="2800" dirty="0">
                <a:solidFill>
                  <a:schemeClr val="bg1"/>
                </a:solidFill>
                <a:latin typeface="Avenir Book" charset="0"/>
                <a:ea typeface="Avenir Book" charset="0"/>
                <a:cs typeface="Avenir Book" charset="0"/>
              </a:rPr>
              <a:t>. Eligibility Tree Function</a:t>
            </a:r>
          </a:p>
        </p:txBody>
      </p:sp>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2294745"/>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2330940"/>
            <a:ext cx="696503" cy="1439159"/>
          </a:xfrm>
          <a:prstGeom prst="rect">
            <a:avLst/>
          </a:prstGeom>
        </p:spPr>
      </p:pic>
      <p:pic>
        <p:nvPicPr>
          <p:cNvPr id="21" name="Picture 2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2294745"/>
            <a:ext cx="763636" cy="1464334"/>
          </a:xfrm>
          <a:prstGeom prst="rect">
            <a:avLst/>
          </a:prstGeom>
        </p:spPr>
      </p:pic>
      <p:pic>
        <p:nvPicPr>
          <p:cNvPr id="22" name="Picture 2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2330940"/>
            <a:ext cx="696503" cy="1439159"/>
          </a:xfrm>
          <a:prstGeom prst="rect">
            <a:avLst/>
          </a:prstGeom>
        </p:spPr>
      </p:pic>
      <p:pic>
        <p:nvPicPr>
          <p:cNvPr id="24" name="Picture 2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2294745"/>
            <a:ext cx="763636" cy="1464334"/>
          </a:xfrm>
          <a:prstGeom prst="rect">
            <a:avLst/>
          </a:prstGeom>
        </p:spPr>
      </p:pic>
      <p:pic>
        <p:nvPicPr>
          <p:cNvPr id="25" name="Picture 2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2330940"/>
            <a:ext cx="696503" cy="1439159"/>
          </a:xfrm>
          <a:prstGeom prst="rect">
            <a:avLst/>
          </a:prstGeom>
        </p:spPr>
      </p:pic>
      <p:pic>
        <p:nvPicPr>
          <p:cNvPr id="26" name="Picture 2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2294745"/>
            <a:ext cx="763636" cy="1464334"/>
          </a:xfrm>
          <a:prstGeom prst="rect">
            <a:avLst/>
          </a:prstGeom>
        </p:spPr>
      </p:pic>
      <p:pic>
        <p:nvPicPr>
          <p:cNvPr id="27" name="Picture 2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2330940"/>
            <a:ext cx="696503" cy="1439159"/>
          </a:xfrm>
          <a:prstGeom prst="rect">
            <a:avLst/>
          </a:prstGeom>
        </p:spPr>
      </p:pic>
      <p:pic>
        <p:nvPicPr>
          <p:cNvPr id="28" name="Picture 2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2317153"/>
            <a:ext cx="763636" cy="1464334"/>
          </a:xfrm>
          <a:prstGeom prst="rect">
            <a:avLst/>
          </a:prstGeom>
        </p:spPr>
      </p:pic>
      <p:pic>
        <p:nvPicPr>
          <p:cNvPr id="29" name="Picture 2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2353348"/>
            <a:ext cx="696503" cy="1439159"/>
          </a:xfrm>
          <a:prstGeom prst="rect">
            <a:avLst/>
          </a:prstGeom>
        </p:spPr>
      </p:pic>
      <p:pic>
        <p:nvPicPr>
          <p:cNvPr id="30" name="Picture 2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2294745"/>
            <a:ext cx="763636" cy="1464334"/>
          </a:xfrm>
          <a:prstGeom prst="rect">
            <a:avLst/>
          </a:prstGeom>
        </p:spPr>
      </p:pic>
      <p:pic>
        <p:nvPicPr>
          <p:cNvPr id="31" name="Picture 3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2330940"/>
            <a:ext cx="696503" cy="1439159"/>
          </a:xfrm>
          <a:prstGeom prst="rect">
            <a:avLst/>
          </a:prstGeom>
        </p:spPr>
      </p:pic>
    </p:spTree>
    <p:extLst>
      <p:ext uri="{BB962C8B-B14F-4D97-AF65-F5344CB8AC3E}">
        <p14:creationId xmlns:p14="http://schemas.microsoft.com/office/powerpoint/2010/main" val="1307730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own Arrow 2"/>
          <p:cNvSpPr/>
          <p:nvPr/>
        </p:nvSpPr>
        <p:spPr>
          <a:xfrm>
            <a:off x="1351199" y="3754216"/>
            <a:ext cx="763636" cy="192073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19</a:t>
            </a:fld>
            <a:endParaRPr lang="en-US"/>
          </a:p>
        </p:txBody>
      </p:sp>
      <p:sp>
        <p:nvSpPr>
          <p:cNvPr id="15" name="Rectangle 14"/>
          <p:cNvSpPr/>
          <p:nvPr/>
        </p:nvSpPr>
        <p:spPr>
          <a:xfrm>
            <a:off x="758344" y="488723"/>
            <a:ext cx="9841923"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(3) Given a list of households and their attributes, apply function to each household, write out result.</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6" name="TextBox 5"/>
          <p:cNvSpPr txBox="1"/>
          <p:nvPr/>
        </p:nvSpPr>
        <p:spPr>
          <a:xfrm>
            <a:off x="100013" y="4078548"/>
            <a:ext cx="3333139" cy="954107"/>
          </a:xfrm>
          <a:prstGeom prst="rect">
            <a:avLst/>
          </a:prstGeom>
          <a:solidFill>
            <a:schemeClr val="accent5">
              <a:lumMod val="75000"/>
            </a:schemeClr>
          </a:solidFill>
        </p:spPr>
        <p:txBody>
          <a:bodyPr wrap="square" rtlCol="0">
            <a:spAutoFit/>
          </a:bodyPr>
          <a:lstStyle/>
          <a:p>
            <a:pPr lvl="1"/>
            <a:r>
              <a:rPr lang="en-US" sz="2800" b="1" dirty="0" err="1">
                <a:solidFill>
                  <a:schemeClr val="bg1"/>
                </a:solidFill>
                <a:latin typeface="Avenir Book" charset="0"/>
                <a:ea typeface="Avenir Book" charset="0"/>
                <a:cs typeface="Avenir Book" charset="0"/>
              </a:rPr>
              <a:t>Func</a:t>
            </a:r>
            <a:r>
              <a:rPr lang="en-US" sz="2800" dirty="0">
                <a:solidFill>
                  <a:schemeClr val="bg1"/>
                </a:solidFill>
                <a:latin typeface="Avenir Book" charset="0"/>
                <a:ea typeface="Avenir Book" charset="0"/>
                <a:cs typeface="Avenir Book" charset="0"/>
              </a:rPr>
              <a:t>. Eligibility Tree Function</a:t>
            </a:r>
          </a:p>
        </p:txBody>
      </p:sp>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2294745"/>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2330940"/>
            <a:ext cx="696503" cy="1439159"/>
          </a:xfrm>
          <a:prstGeom prst="rect">
            <a:avLst/>
          </a:prstGeom>
        </p:spPr>
      </p:pic>
      <p:pic>
        <p:nvPicPr>
          <p:cNvPr id="21" name="Picture 2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2294745"/>
            <a:ext cx="763636" cy="1464334"/>
          </a:xfrm>
          <a:prstGeom prst="rect">
            <a:avLst/>
          </a:prstGeom>
        </p:spPr>
      </p:pic>
      <p:pic>
        <p:nvPicPr>
          <p:cNvPr id="22" name="Picture 2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2330940"/>
            <a:ext cx="696503" cy="1439159"/>
          </a:xfrm>
          <a:prstGeom prst="rect">
            <a:avLst/>
          </a:prstGeom>
        </p:spPr>
      </p:pic>
      <p:pic>
        <p:nvPicPr>
          <p:cNvPr id="24" name="Picture 2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2294745"/>
            <a:ext cx="763636" cy="1464334"/>
          </a:xfrm>
          <a:prstGeom prst="rect">
            <a:avLst/>
          </a:prstGeom>
        </p:spPr>
      </p:pic>
      <p:pic>
        <p:nvPicPr>
          <p:cNvPr id="25" name="Picture 2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2330940"/>
            <a:ext cx="696503" cy="1439159"/>
          </a:xfrm>
          <a:prstGeom prst="rect">
            <a:avLst/>
          </a:prstGeom>
        </p:spPr>
      </p:pic>
      <p:pic>
        <p:nvPicPr>
          <p:cNvPr id="26" name="Picture 2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2294745"/>
            <a:ext cx="763636" cy="1464334"/>
          </a:xfrm>
          <a:prstGeom prst="rect">
            <a:avLst/>
          </a:prstGeom>
        </p:spPr>
      </p:pic>
      <p:pic>
        <p:nvPicPr>
          <p:cNvPr id="27" name="Picture 2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2330940"/>
            <a:ext cx="696503" cy="1439159"/>
          </a:xfrm>
          <a:prstGeom prst="rect">
            <a:avLst/>
          </a:prstGeom>
        </p:spPr>
      </p:pic>
      <p:pic>
        <p:nvPicPr>
          <p:cNvPr id="28" name="Picture 2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2317153"/>
            <a:ext cx="763636" cy="1464334"/>
          </a:xfrm>
          <a:prstGeom prst="rect">
            <a:avLst/>
          </a:prstGeom>
        </p:spPr>
      </p:pic>
      <p:pic>
        <p:nvPicPr>
          <p:cNvPr id="29" name="Picture 2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2353348"/>
            <a:ext cx="696503" cy="1439159"/>
          </a:xfrm>
          <a:prstGeom prst="rect">
            <a:avLst/>
          </a:prstGeom>
        </p:spPr>
      </p:pic>
      <p:pic>
        <p:nvPicPr>
          <p:cNvPr id="30" name="Picture 2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2294745"/>
            <a:ext cx="763636" cy="1464334"/>
          </a:xfrm>
          <a:prstGeom prst="rect">
            <a:avLst/>
          </a:prstGeom>
        </p:spPr>
      </p:pic>
      <p:pic>
        <p:nvPicPr>
          <p:cNvPr id="31" name="Picture 3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2330940"/>
            <a:ext cx="696503" cy="1439159"/>
          </a:xfrm>
          <a:prstGeom prst="rect">
            <a:avLst/>
          </a:prstGeom>
        </p:spPr>
      </p:pic>
      <p:sp>
        <p:nvSpPr>
          <p:cNvPr id="23" name="Oval 22"/>
          <p:cNvSpPr/>
          <p:nvPr/>
        </p:nvSpPr>
        <p:spPr>
          <a:xfrm>
            <a:off x="1048773" y="5683524"/>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spTree>
    <p:extLst>
      <p:ext uri="{BB962C8B-B14F-4D97-AF65-F5344CB8AC3E}">
        <p14:creationId xmlns:p14="http://schemas.microsoft.com/office/powerpoint/2010/main" val="2145423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0" y="774482"/>
            <a:ext cx="3028950" cy="707886"/>
          </a:xfrm>
          <a:prstGeom prst="rect">
            <a:avLst/>
          </a:prstGeom>
          <a:solidFill>
            <a:schemeClr val="accent5">
              <a:lumMod val="75000"/>
            </a:schemeClr>
          </a:solidFill>
        </p:spPr>
        <p:txBody>
          <a:bodyPr wrap="square" rtlCol="0">
            <a:spAutoFit/>
          </a:bodyPr>
          <a:lstStyle/>
          <a:p>
            <a:pPr lvl="1"/>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282" y="1886823"/>
            <a:ext cx="9226768" cy="3970318"/>
          </a:xfrm>
          <a:prstGeom prst="rect">
            <a:avLst/>
          </a:prstGeom>
          <a:noFill/>
        </p:spPr>
        <p:txBody>
          <a:bodyPr wrap="square" rtlCol="0">
            <a:spAutoFit/>
          </a:bodyPr>
          <a:lstStyle/>
          <a:p>
            <a:pPr marL="571500" indent="-571500">
              <a:buFont typeface="Arial" charset="0"/>
              <a:buChar char="•"/>
            </a:pPr>
            <a:r>
              <a:rPr lang="en-US" sz="3600" b="1" dirty="0">
                <a:solidFill>
                  <a:schemeClr val="tx2"/>
                </a:solidFill>
                <a:latin typeface="Avenir Book" charset="0"/>
                <a:ea typeface="Avenir Book" charset="0"/>
                <a:cs typeface="Avenir Book" charset="0"/>
              </a:rPr>
              <a:t>Motivating Story</a:t>
            </a:r>
            <a:endParaRPr lang="en-US" sz="3600" dirty="0">
              <a:solidFill>
                <a:schemeClr val="bg1">
                  <a:lumMod val="65000"/>
                </a:schemeClr>
              </a:solidFill>
              <a:latin typeface="Avenir Book" charset="0"/>
              <a:ea typeface="Avenir Book" charset="0"/>
              <a:cs typeface="Avenir Book" charset="0"/>
            </a:endParaRP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Control Structures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Functions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Etiquette</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Code-along: Collaborative Filtering</a:t>
            </a:r>
          </a:p>
          <a:p>
            <a:pPr marL="571500" indent="-571500">
              <a:buFont typeface="Arial" charset="0"/>
              <a:buChar char="•"/>
            </a:pPr>
            <a:endParaRPr lang="en-US" sz="3600" dirty="0">
              <a:solidFill>
                <a:schemeClr val="tx2"/>
              </a:solidFill>
              <a:latin typeface="Avenir Book" charset="0"/>
              <a:ea typeface="Avenir Book" charset="0"/>
              <a:cs typeface="Avenir Book" charset="0"/>
            </a:endParaRPr>
          </a:p>
          <a:p>
            <a:pPr marL="571500" indent="-571500">
              <a:buFont typeface="Arial" charset="0"/>
              <a:buChar char="•"/>
            </a:pPr>
            <a:endParaRPr lang="en-US" sz="3600" dirty="0">
              <a:solidFill>
                <a:schemeClr val="tx2"/>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fld id="{068F4109-7BBC-ED48-834E-F2794D8279DA}" type="slidenum">
              <a:rPr lang="en-US" smtClean="0"/>
              <a:t>2</a:t>
            </a:fld>
            <a:endParaRPr lang="en-US"/>
          </a:p>
        </p:txBody>
      </p:sp>
      <p:sp>
        <p:nvSpPr>
          <p:cNvPr id="8" name="Rectangle 7"/>
          <p:cNvSpPr/>
          <p:nvPr/>
        </p:nvSpPr>
        <p:spPr>
          <a:xfrm>
            <a:off x="185753" y="6354246"/>
            <a:ext cx="5402697" cy="369332"/>
          </a:xfrm>
          <a:prstGeom prst="rect">
            <a:avLst/>
          </a:prstGeom>
        </p:spPr>
        <p:txBody>
          <a:bodyPr wrap="none">
            <a:spAutoFit/>
          </a:bodyPr>
          <a:lstStyle/>
          <a:p>
            <a:r>
              <a:rPr lang="en-US" dirty="0">
                <a:solidFill>
                  <a:schemeClr val="bg1">
                    <a:lumMod val="75000"/>
                  </a:schemeClr>
                </a:solidFill>
                <a:latin typeface="Avenir Book" charset="0"/>
                <a:ea typeface="Avenir Book" charset="0"/>
                <a:cs typeface="Avenir Book" charset="0"/>
              </a:rPr>
              <a:t>Intro to Data Science for Public Policy, Spring 2018</a:t>
            </a:r>
            <a:endParaRPr lang="en-US" dirty="0">
              <a:solidFill>
                <a:schemeClr val="bg1">
                  <a:lumMod val="75000"/>
                </a:schemeClr>
              </a:solidFill>
            </a:endParaRPr>
          </a:p>
        </p:txBody>
      </p:sp>
    </p:spTree>
    <p:extLst>
      <p:ext uri="{BB962C8B-B14F-4D97-AF65-F5344CB8AC3E}">
        <p14:creationId xmlns:p14="http://schemas.microsoft.com/office/powerpoint/2010/main" val="681790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own Arrow 2"/>
          <p:cNvSpPr/>
          <p:nvPr/>
        </p:nvSpPr>
        <p:spPr>
          <a:xfrm>
            <a:off x="2081269" y="3754216"/>
            <a:ext cx="763636" cy="192073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20</a:t>
            </a:fld>
            <a:endParaRPr lang="en-US"/>
          </a:p>
        </p:txBody>
      </p:sp>
      <p:sp>
        <p:nvSpPr>
          <p:cNvPr id="15" name="Rectangle 14"/>
          <p:cNvSpPr/>
          <p:nvPr/>
        </p:nvSpPr>
        <p:spPr>
          <a:xfrm>
            <a:off x="758344" y="488723"/>
            <a:ext cx="9841923"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(3) Given a list of households and their attributes, apply function to each household, write out result.</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6" name="TextBox 5"/>
          <p:cNvSpPr txBox="1"/>
          <p:nvPr/>
        </p:nvSpPr>
        <p:spPr>
          <a:xfrm>
            <a:off x="830083" y="4078548"/>
            <a:ext cx="3333139" cy="954107"/>
          </a:xfrm>
          <a:prstGeom prst="rect">
            <a:avLst/>
          </a:prstGeom>
          <a:solidFill>
            <a:schemeClr val="accent5">
              <a:lumMod val="75000"/>
            </a:schemeClr>
          </a:solidFill>
        </p:spPr>
        <p:txBody>
          <a:bodyPr wrap="square" rtlCol="0">
            <a:spAutoFit/>
          </a:bodyPr>
          <a:lstStyle/>
          <a:p>
            <a:pPr lvl="1"/>
            <a:r>
              <a:rPr lang="en-US" sz="2800" b="1" dirty="0" err="1">
                <a:solidFill>
                  <a:schemeClr val="bg1"/>
                </a:solidFill>
                <a:latin typeface="Avenir Book" charset="0"/>
                <a:ea typeface="Avenir Book" charset="0"/>
                <a:cs typeface="Avenir Book" charset="0"/>
              </a:rPr>
              <a:t>Func</a:t>
            </a:r>
            <a:r>
              <a:rPr lang="en-US" sz="2800" dirty="0">
                <a:solidFill>
                  <a:schemeClr val="bg1"/>
                </a:solidFill>
                <a:latin typeface="Avenir Book" charset="0"/>
                <a:ea typeface="Avenir Book" charset="0"/>
                <a:cs typeface="Avenir Book" charset="0"/>
              </a:rPr>
              <a:t>. Eligibility Tree Function</a:t>
            </a:r>
          </a:p>
        </p:txBody>
      </p:sp>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2294745"/>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2330940"/>
            <a:ext cx="696503" cy="1439159"/>
          </a:xfrm>
          <a:prstGeom prst="rect">
            <a:avLst/>
          </a:prstGeom>
        </p:spPr>
      </p:pic>
      <p:pic>
        <p:nvPicPr>
          <p:cNvPr id="21" name="Picture 2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2294745"/>
            <a:ext cx="763636" cy="1464334"/>
          </a:xfrm>
          <a:prstGeom prst="rect">
            <a:avLst/>
          </a:prstGeom>
        </p:spPr>
      </p:pic>
      <p:pic>
        <p:nvPicPr>
          <p:cNvPr id="22" name="Picture 2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2330940"/>
            <a:ext cx="696503" cy="1439159"/>
          </a:xfrm>
          <a:prstGeom prst="rect">
            <a:avLst/>
          </a:prstGeom>
        </p:spPr>
      </p:pic>
      <p:pic>
        <p:nvPicPr>
          <p:cNvPr id="24" name="Picture 2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2294745"/>
            <a:ext cx="763636" cy="1464334"/>
          </a:xfrm>
          <a:prstGeom prst="rect">
            <a:avLst/>
          </a:prstGeom>
        </p:spPr>
      </p:pic>
      <p:pic>
        <p:nvPicPr>
          <p:cNvPr id="25" name="Picture 2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2330940"/>
            <a:ext cx="696503" cy="1439159"/>
          </a:xfrm>
          <a:prstGeom prst="rect">
            <a:avLst/>
          </a:prstGeom>
        </p:spPr>
      </p:pic>
      <p:pic>
        <p:nvPicPr>
          <p:cNvPr id="26" name="Picture 2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2294745"/>
            <a:ext cx="763636" cy="1464334"/>
          </a:xfrm>
          <a:prstGeom prst="rect">
            <a:avLst/>
          </a:prstGeom>
        </p:spPr>
      </p:pic>
      <p:pic>
        <p:nvPicPr>
          <p:cNvPr id="27" name="Picture 2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2330940"/>
            <a:ext cx="696503" cy="1439159"/>
          </a:xfrm>
          <a:prstGeom prst="rect">
            <a:avLst/>
          </a:prstGeom>
        </p:spPr>
      </p:pic>
      <p:pic>
        <p:nvPicPr>
          <p:cNvPr id="28" name="Picture 2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2317153"/>
            <a:ext cx="763636" cy="1464334"/>
          </a:xfrm>
          <a:prstGeom prst="rect">
            <a:avLst/>
          </a:prstGeom>
        </p:spPr>
      </p:pic>
      <p:pic>
        <p:nvPicPr>
          <p:cNvPr id="29" name="Picture 2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2353348"/>
            <a:ext cx="696503" cy="1439159"/>
          </a:xfrm>
          <a:prstGeom prst="rect">
            <a:avLst/>
          </a:prstGeom>
        </p:spPr>
      </p:pic>
      <p:pic>
        <p:nvPicPr>
          <p:cNvPr id="30" name="Picture 2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2294745"/>
            <a:ext cx="763636" cy="1464334"/>
          </a:xfrm>
          <a:prstGeom prst="rect">
            <a:avLst/>
          </a:prstGeom>
        </p:spPr>
      </p:pic>
      <p:pic>
        <p:nvPicPr>
          <p:cNvPr id="31" name="Picture 3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2330940"/>
            <a:ext cx="696503" cy="1439159"/>
          </a:xfrm>
          <a:prstGeom prst="rect">
            <a:avLst/>
          </a:prstGeom>
        </p:spPr>
      </p:pic>
      <p:sp>
        <p:nvSpPr>
          <p:cNvPr id="32" name="Oval 31"/>
          <p:cNvSpPr/>
          <p:nvPr/>
        </p:nvSpPr>
        <p:spPr>
          <a:xfrm>
            <a:off x="1890360" y="5674954"/>
            <a:ext cx="1145454"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Tree>
    <p:extLst>
      <p:ext uri="{BB962C8B-B14F-4D97-AF65-F5344CB8AC3E}">
        <p14:creationId xmlns:p14="http://schemas.microsoft.com/office/powerpoint/2010/main" val="559879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own Arrow 2"/>
          <p:cNvSpPr/>
          <p:nvPr/>
        </p:nvSpPr>
        <p:spPr>
          <a:xfrm>
            <a:off x="2844905" y="3754216"/>
            <a:ext cx="763636" cy="192073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21</a:t>
            </a:fld>
            <a:endParaRPr lang="en-US"/>
          </a:p>
        </p:txBody>
      </p:sp>
      <p:sp>
        <p:nvSpPr>
          <p:cNvPr id="15" name="Rectangle 14"/>
          <p:cNvSpPr/>
          <p:nvPr/>
        </p:nvSpPr>
        <p:spPr>
          <a:xfrm>
            <a:off x="758344" y="488723"/>
            <a:ext cx="9841923"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(3) Given a list of households and their attributes, apply function to each household, write out result.</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6" name="TextBox 5"/>
          <p:cNvSpPr txBox="1"/>
          <p:nvPr/>
        </p:nvSpPr>
        <p:spPr>
          <a:xfrm>
            <a:off x="1593719" y="4078548"/>
            <a:ext cx="3333139" cy="954107"/>
          </a:xfrm>
          <a:prstGeom prst="rect">
            <a:avLst/>
          </a:prstGeom>
          <a:solidFill>
            <a:schemeClr val="accent5">
              <a:lumMod val="75000"/>
            </a:schemeClr>
          </a:solidFill>
        </p:spPr>
        <p:txBody>
          <a:bodyPr wrap="square" rtlCol="0">
            <a:spAutoFit/>
          </a:bodyPr>
          <a:lstStyle/>
          <a:p>
            <a:pPr lvl="1"/>
            <a:r>
              <a:rPr lang="en-US" sz="2800" b="1" dirty="0" err="1">
                <a:solidFill>
                  <a:schemeClr val="bg1"/>
                </a:solidFill>
                <a:latin typeface="Avenir Book" charset="0"/>
                <a:ea typeface="Avenir Book" charset="0"/>
                <a:cs typeface="Avenir Book" charset="0"/>
              </a:rPr>
              <a:t>Func</a:t>
            </a:r>
            <a:r>
              <a:rPr lang="en-US" sz="2800" dirty="0">
                <a:solidFill>
                  <a:schemeClr val="bg1"/>
                </a:solidFill>
                <a:latin typeface="Avenir Book" charset="0"/>
                <a:ea typeface="Avenir Book" charset="0"/>
                <a:cs typeface="Avenir Book" charset="0"/>
              </a:rPr>
              <a:t>. Eligibility Tree Function</a:t>
            </a:r>
          </a:p>
        </p:txBody>
      </p:sp>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2294745"/>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2330940"/>
            <a:ext cx="696503" cy="1439159"/>
          </a:xfrm>
          <a:prstGeom prst="rect">
            <a:avLst/>
          </a:prstGeom>
        </p:spPr>
      </p:pic>
      <p:pic>
        <p:nvPicPr>
          <p:cNvPr id="21" name="Picture 2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2294745"/>
            <a:ext cx="763636" cy="1464334"/>
          </a:xfrm>
          <a:prstGeom prst="rect">
            <a:avLst/>
          </a:prstGeom>
        </p:spPr>
      </p:pic>
      <p:pic>
        <p:nvPicPr>
          <p:cNvPr id="22" name="Picture 2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2330940"/>
            <a:ext cx="696503" cy="1439159"/>
          </a:xfrm>
          <a:prstGeom prst="rect">
            <a:avLst/>
          </a:prstGeom>
        </p:spPr>
      </p:pic>
      <p:pic>
        <p:nvPicPr>
          <p:cNvPr id="24" name="Picture 2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2294745"/>
            <a:ext cx="763636" cy="1464334"/>
          </a:xfrm>
          <a:prstGeom prst="rect">
            <a:avLst/>
          </a:prstGeom>
        </p:spPr>
      </p:pic>
      <p:pic>
        <p:nvPicPr>
          <p:cNvPr id="25" name="Picture 2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2330940"/>
            <a:ext cx="696503" cy="1439159"/>
          </a:xfrm>
          <a:prstGeom prst="rect">
            <a:avLst/>
          </a:prstGeom>
        </p:spPr>
      </p:pic>
      <p:pic>
        <p:nvPicPr>
          <p:cNvPr id="26" name="Picture 2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2294745"/>
            <a:ext cx="763636" cy="1464334"/>
          </a:xfrm>
          <a:prstGeom prst="rect">
            <a:avLst/>
          </a:prstGeom>
        </p:spPr>
      </p:pic>
      <p:pic>
        <p:nvPicPr>
          <p:cNvPr id="27" name="Picture 2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2330940"/>
            <a:ext cx="696503" cy="1439159"/>
          </a:xfrm>
          <a:prstGeom prst="rect">
            <a:avLst/>
          </a:prstGeom>
        </p:spPr>
      </p:pic>
      <p:pic>
        <p:nvPicPr>
          <p:cNvPr id="28" name="Picture 2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2317153"/>
            <a:ext cx="763636" cy="1464334"/>
          </a:xfrm>
          <a:prstGeom prst="rect">
            <a:avLst/>
          </a:prstGeom>
        </p:spPr>
      </p:pic>
      <p:pic>
        <p:nvPicPr>
          <p:cNvPr id="29" name="Picture 2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2353348"/>
            <a:ext cx="696503" cy="1439159"/>
          </a:xfrm>
          <a:prstGeom prst="rect">
            <a:avLst/>
          </a:prstGeom>
        </p:spPr>
      </p:pic>
      <p:pic>
        <p:nvPicPr>
          <p:cNvPr id="30" name="Picture 2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2294745"/>
            <a:ext cx="763636" cy="1464334"/>
          </a:xfrm>
          <a:prstGeom prst="rect">
            <a:avLst/>
          </a:prstGeom>
        </p:spPr>
      </p:pic>
      <p:pic>
        <p:nvPicPr>
          <p:cNvPr id="31" name="Picture 3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2330940"/>
            <a:ext cx="696503" cy="1439159"/>
          </a:xfrm>
          <a:prstGeom prst="rect">
            <a:avLst/>
          </a:prstGeom>
        </p:spPr>
      </p:pic>
      <p:sp>
        <p:nvSpPr>
          <p:cNvPr id="32" name="Oval 31"/>
          <p:cNvSpPr/>
          <p:nvPr/>
        </p:nvSpPr>
        <p:spPr>
          <a:xfrm>
            <a:off x="2653996" y="5683524"/>
            <a:ext cx="1145454"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Tree>
    <p:extLst>
      <p:ext uri="{BB962C8B-B14F-4D97-AF65-F5344CB8AC3E}">
        <p14:creationId xmlns:p14="http://schemas.microsoft.com/office/powerpoint/2010/main" val="607143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22</a:t>
            </a:fld>
            <a:endParaRPr lang="en-US"/>
          </a:p>
        </p:txBody>
      </p:sp>
      <p:sp>
        <p:nvSpPr>
          <p:cNvPr id="15" name="Rectangle 14"/>
          <p:cNvSpPr/>
          <p:nvPr/>
        </p:nvSpPr>
        <p:spPr>
          <a:xfrm>
            <a:off x="758344" y="488723"/>
            <a:ext cx="9841923"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(3) Given a list of households and their attributes, apply function to each household, write out result.</a:t>
            </a: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2294745"/>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2330940"/>
            <a:ext cx="696503" cy="1439159"/>
          </a:xfrm>
          <a:prstGeom prst="rect">
            <a:avLst/>
          </a:prstGeom>
        </p:spPr>
      </p:pic>
      <p:pic>
        <p:nvPicPr>
          <p:cNvPr id="21" name="Picture 2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2294745"/>
            <a:ext cx="763636" cy="1464334"/>
          </a:xfrm>
          <a:prstGeom prst="rect">
            <a:avLst/>
          </a:prstGeom>
        </p:spPr>
      </p:pic>
      <p:pic>
        <p:nvPicPr>
          <p:cNvPr id="22" name="Picture 21"/>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2330940"/>
            <a:ext cx="696503" cy="1439159"/>
          </a:xfrm>
          <a:prstGeom prst="rect">
            <a:avLst/>
          </a:prstGeom>
        </p:spPr>
      </p:pic>
      <p:pic>
        <p:nvPicPr>
          <p:cNvPr id="24" name="Picture 2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2294745"/>
            <a:ext cx="763636" cy="1464334"/>
          </a:xfrm>
          <a:prstGeom prst="rect">
            <a:avLst/>
          </a:prstGeom>
        </p:spPr>
      </p:pic>
      <p:pic>
        <p:nvPicPr>
          <p:cNvPr id="25" name="Picture 2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2330940"/>
            <a:ext cx="696503" cy="1439159"/>
          </a:xfrm>
          <a:prstGeom prst="rect">
            <a:avLst/>
          </a:prstGeom>
        </p:spPr>
      </p:pic>
      <p:pic>
        <p:nvPicPr>
          <p:cNvPr id="26" name="Picture 2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2294745"/>
            <a:ext cx="763636" cy="1464334"/>
          </a:xfrm>
          <a:prstGeom prst="rect">
            <a:avLst/>
          </a:prstGeom>
        </p:spPr>
      </p:pic>
      <p:pic>
        <p:nvPicPr>
          <p:cNvPr id="27" name="Picture 2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2330940"/>
            <a:ext cx="696503" cy="1439159"/>
          </a:xfrm>
          <a:prstGeom prst="rect">
            <a:avLst/>
          </a:prstGeom>
        </p:spPr>
      </p:pic>
      <p:pic>
        <p:nvPicPr>
          <p:cNvPr id="28" name="Picture 2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2317153"/>
            <a:ext cx="763636" cy="1464334"/>
          </a:xfrm>
          <a:prstGeom prst="rect">
            <a:avLst/>
          </a:prstGeom>
        </p:spPr>
      </p:pic>
      <p:pic>
        <p:nvPicPr>
          <p:cNvPr id="29" name="Picture 2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2353348"/>
            <a:ext cx="696503" cy="1439159"/>
          </a:xfrm>
          <a:prstGeom prst="rect">
            <a:avLst/>
          </a:prstGeom>
        </p:spPr>
      </p:pic>
      <p:pic>
        <p:nvPicPr>
          <p:cNvPr id="30" name="Picture 2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2294745"/>
            <a:ext cx="763636" cy="1464334"/>
          </a:xfrm>
          <a:prstGeom prst="rect">
            <a:avLst/>
          </a:prstGeom>
        </p:spPr>
      </p:pic>
      <p:pic>
        <p:nvPicPr>
          <p:cNvPr id="31" name="Picture 3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2330940"/>
            <a:ext cx="696503" cy="1439159"/>
          </a:xfrm>
          <a:prstGeom prst="rect">
            <a:avLst/>
          </a:prstGeom>
        </p:spPr>
      </p:pic>
      <p:sp>
        <p:nvSpPr>
          <p:cNvPr id="20" name="Down Arrow 19"/>
          <p:cNvSpPr/>
          <p:nvPr/>
        </p:nvSpPr>
        <p:spPr>
          <a:xfrm>
            <a:off x="3669917" y="3781487"/>
            <a:ext cx="763636" cy="1920738"/>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2418731" y="4105819"/>
            <a:ext cx="3333139" cy="954107"/>
          </a:xfrm>
          <a:prstGeom prst="rect">
            <a:avLst/>
          </a:prstGeom>
          <a:solidFill>
            <a:schemeClr val="accent5">
              <a:lumMod val="75000"/>
            </a:schemeClr>
          </a:solidFill>
        </p:spPr>
        <p:txBody>
          <a:bodyPr wrap="square" rtlCol="0">
            <a:spAutoFit/>
          </a:bodyPr>
          <a:lstStyle/>
          <a:p>
            <a:pPr lvl="1"/>
            <a:r>
              <a:rPr lang="en-US" sz="2800" b="1" dirty="0" err="1">
                <a:solidFill>
                  <a:schemeClr val="bg1"/>
                </a:solidFill>
                <a:latin typeface="Avenir Book" charset="0"/>
                <a:ea typeface="Avenir Book" charset="0"/>
                <a:cs typeface="Avenir Book" charset="0"/>
              </a:rPr>
              <a:t>Func</a:t>
            </a:r>
            <a:r>
              <a:rPr lang="en-US" sz="2800" dirty="0">
                <a:solidFill>
                  <a:schemeClr val="bg1"/>
                </a:solidFill>
                <a:latin typeface="Avenir Book" charset="0"/>
                <a:ea typeface="Avenir Book" charset="0"/>
                <a:cs typeface="Avenir Book" charset="0"/>
              </a:rPr>
              <a:t>. Eligibility Tree Function</a:t>
            </a:r>
          </a:p>
        </p:txBody>
      </p:sp>
      <p:sp>
        <p:nvSpPr>
          <p:cNvPr id="33" name="Oval 32"/>
          <p:cNvSpPr/>
          <p:nvPr/>
        </p:nvSpPr>
        <p:spPr>
          <a:xfrm>
            <a:off x="3367491" y="5710795"/>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spTree>
    <p:extLst>
      <p:ext uri="{BB962C8B-B14F-4D97-AF65-F5344CB8AC3E}">
        <p14:creationId xmlns:p14="http://schemas.microsoft.com/office/powerpoint/2010/main" val="11167144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482"/>
            <a:ext cx="3028950" cy="707886"/>
          </a:xfrm>
          <a:prstGeom prst="rect">
            <a:avLst/>
          </a:prstGeom>
          <a:solidFill>
            <a:schemeClr val="accent5">
              <a:lumMod val="75000"/>
            </a:schemeClr>
          </a:solidFill>
        </p:spPr>
        <p:txBody>
          <a:bodyPr wrap="square" rtlCol="0">
            <a:spAutoFit/>
          </a:bodyPr>
          <a:lstStyle/>
          <a:p>
            <a:pPr lvl="1"/>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282" y="1886823"/>
            <a:ext cx="9226768" cy="3970318"/>
          </a:xfrm>
          <a:prstGeom prst="rect">
            <a:avLst/>
          </a:prstGeom>
          <a:noFill/>
        </p:spPr>
        <p:txBody>
          <a:bodyPr wrap="square" rtlCol="0">
            <a:spAutoFit/>
          </a:bodyPr>
          <a:lstStyle/>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Motivating Story</a:t>
            </a:r>
          </a:p>
          <a:p>
            <a:pPr marL="571500" indent="-571500">
              <a:buFont typeface="Arial" charset="0"/>
              <a:buChar char="•"/>
            </a:pPr>
            <a:r>
              <a:rPr lang="en-US" sz="3600" b="1" dirty="0">
                <a:solidFill>
                  <a:schemeClr val="tx2"/>
                </a:solidFill>
                <a:latin typeface="Avenir Book" charset="0"/>
                <a:ea typeface="Avenir Book" charset="0"/>
                <a:cs typeface="Avenir Book" charset="0"/>
              </a:rPr>
              <a:t>Control Structures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Functions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Etiquette</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Code-along</a:t>
            </a:r>
          </a:p>
          <a:p>
            <a:pPr marL="571500" indent="-571500">
              <a:buFont typeface="Arial" charset="0"/>
              <a:buChar char="•"/>
            </a:pPr>
            <a:endParaRPr lang="en-US" sz="3600" dirty="0">
              <a:solidFill>
                <a:schemeClr val="tx2"/>
              </a:solidFill>
              <a:latin typeface="Avenir Book" charset="0"/>
              <a:ea typeface="Avenir Book" charset="0"/>
              <a:cs typeface="Avenir Book" charset="0"/>
            </a:endParaRPr>
          </a:p>
          <a:p>
            <a:pPr marL="571500" indent="-571500">
              <a:buFont typeface="Arial" charset="0"/>
              <a:buChar char="•"/>
            </a:pPr>
            <a:endParaRPr lang="en-US" sz="3600" dirty="0">
              <a:solidFill>
                <a:schemeClr val="tx2"/>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fld id="{068F4109-7BBC-ED48-834E-F2794D8279DA}" type="slidenum">
              <a:rPr lang="en-US" smtClean="0"/>
              <a:t>23</a:t>
            </a:fld>
            <a:endParaRPr lang="en-US"/>
          </a:p>
        </p:txBody>
      </p:sp>
      <p:sp>
        <p:nvSpPr>
          <p:cNvPr id="8" name="Rectangle 7"/>
          <p:cNvSpPr/>
          <p:nvPr/>
        </p:nvSpPr>
        <p:spPr>
          <a:xfrm>
            <a:off x="185753" y="6354246"/>
            <a:ext cx="5402697" cy="369332"/>
          </a:xfrm>
          <a:prstGeom prst="rect">
            <a:avLst/>
          </a:prstGeom>
        </p:spPr>
        <p:txBody>
          <a:bodyPr wrap="none">
            <a:spAutoFit/>
          </a:bodyPr>
          <a:lstStyle/>
          <a:p>
            <a:r>
              <a:rPr lang="en-US" dirty="0">
                <a:solidFill>
                  <a:schemeClr val="bg1">
                    <a:lumMod val="75000"/>
                  </a:schemeClr>
                </a:solidFill>
                <a:latin typeface="Avenir Book" charset="0"/>
                <a:ea typeface="Avenir Book" charset="0"/>
                <a:cs typeface="Avenir Book" charset="0"/>
              </a:rPr>
              <a:t>Intro to Data Science for Public Policy, Spring 2018</a:t>
            </a:r>
            <a:endParaRPr lang="en-US" dirty="0">
              <a:solidFill>
                <a:schemeClr val="bg1">
                  <a:lumMod val="75000"/>
                </a:schemeClr>
              </a:solidFill>
            </a:endParaRPr>
          </a:p>
        </p:txBody>
      </p:sp>
    </p:spTree>
    <p:extLst>
      <p:ext uri="{BB962C8B-B14F-4D97-AF65-F5344CB8AC3E}">
        <p14:creationId xmlns:p14="http://schemas.microsoft.com/office/powerpoint/2010/main" val="1226834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7" name="Rectangle 6"/>
          <p:cNvSpPr/>
          <p:nvPr/>
        </p:nvSpPr>
        <p:spPr>
          <a:xfrm>
            <a:off x="1028700" y="544401"/>
            <a:ext cx="10782300" cy="830997"/>
          </a:xfrm>
          <a:prstGeom prst="rect">
            <a:avLst/>
          </a:prstGeom>
        </p:spPr>
        <p:txBody>
          <a:bodyPr wrap="square">
            <a:spAutoFit/>
          </a:bodyPr>
          <a:lstStyle/>
          <a:p>
            <a:r>
              <a:rPr lang="en-US" sz="4800" dirty="0">
                <a:solidFill>
                  <a:srgbClr val="00B0F0"/>
                </a:solidFill>
                <a:latin typeface="Helvetica Neue Thin" charset="0"/>
                <a:ea typeface="Helvetica Neue Thin" charset="0"/>
                <a:cs typeface="Helvetica Neue Thin" charset="0"/>
              </a:rPr>
              <a:t>Control Structures</a:t>
            </a:r>
            <a:endParaRPr lang="en-US" sz="4400" dirty="0">
              <a:solidFill>
                <a:srgbClr val="00B0F0"/>
              </a:solidFill>
              <a:latin typeface="Helvetica Neue Thin" charset="0"/>
              <a:ea typeface="Helvetica Neue Thin" charset="0"/>
              <a:cs typeface="Helvetica Neue Thin" charset="0"/>
            </a:endParaRPr>
          </a:p>
        </p:txBody>
      </p:sp>
      <p:sp>
        <p:nvSpPr>
          <p:cNvPr id="10" name="Rectangle 9"/>
          <p:cNvSpPr/>
          <p:nvPr/>
        </p:nvSpPr>
        <p:spPr>
          <a:xfrm>
            <a:off x="1497965" y="1626326"/>
            <a:ext cx="9843770" cy="5632311"/>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A set of code that analyzes input variables and controls the direction in which the code will flow. </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Not all data should be treated the same. At times the idiosyncrasies dictate what actions should be taken.</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Control structures operate on individual instances – “one at a time”</a:t>
            </a:r>
          </a:p>
          <a:p>
            <a:pPr marL="23813" marR="0" lvl="0" indent="-23813" defTabSz="914400" eaLnBrk="1" fontAlgn="auto" latinLnBrk="0" hangingPunct="1">
              <a:lnSpc>
                <a:spcPct val="100000"/>
              </a:lnSpc>
              <a:spcBef>
                <a:spcPts val="0"/>
              </a:spcBef>
              <a:spcAft>
                <a:spcPts val="0"/>
              </a:spcAft>
              <a:buClrTx/>
              <a:buSzTx/>
              <a:buFont typeface="Arial" charset="0"/>
              <a:buNone/>
              <a:defRPr/>
            </a:pPr>
            <a:endParaRPr lang="en-US" sz="3600" dirty="0">
              <a:solidFill>
                <a:srgbClr val="0070C0"/>
              </a:solidFill>
              <a:latin typeface="Helvetica Neue Thin" charset="0"/>
              <a:ea typeface="Helvetica Neue Thin" charset="0"/>
              <a:cs typeface="Helvetica Neue Thin" charset="0"/>
            </a:endParaRPr>
          </a:p>
          <a:p>
            <a:pPr marL="23813" marR="0" lvl="0" indent="-23813" defTabSz="914400" eaLnBrk="1" fontAlgn="auto" latinLnBrk="0" hangingPunct="1">
              <a:lnSpc>
                <a:spcPct val="100000"/>
              </a:lnSpc>
              <a:spcBef>
                <a:spcPts val="0"/>
              </a:spcBef>
              <a:spcAft>
                <a:spcPts val="0"/>
              </a:spcAft>
              <a:buClrTx/>
              <a:buSzTx/>
              <a:buFont typeface="Arial" charset="0"/>
              <a:buNone/>
              <a:defRPr/>
            </a:pPr>
            <a:endParaRPr lang="en-US" sz="3600"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34633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5943600" y="595129"/>
            <a:ext cx="10782300" cy="769441"/>
          </a:xfrm>
          <a:prstGeom prst="rect">
            <a:avLst/>
          </a:prstGeom>
          <a:solidFill>
            <a:srgbClr val="0070C0"/>
          </a:solidFill>
        </p:spPr>
        <p:txBody>
          <a:bodyPr wrap="square">
            <a:spAutoFit/>
          </a:bodyPr>
          <a:lstStyle/>
          <a:p>
            <a:pPr algn="r"/>
            <a:r>
              <a:rPr lang="en-US" sz="4400" dirty="0">
                <a:solidFill>
                  <a:schemeClr val="bg1"/>
                </a:solidFill>
                <a:latin typeface="Avenir Book" charset="0"/>
                <a:ea typeface="Avenir Book" charset="0"/>
                <a:cs typeface="Avenir Book" charset="0"/>
              </a:rPr>
              <a:t>If-Else</a:t>
            </a:r>
            <a:endParaRPr lang="en-US" sz="4000" dirty="0">
              <a:solidFill>
                <a:schemeClr val="bg1"/>
              </a:solidFill>
              <a:latin typeface="Avenir Book" charset="0"/>
              <a:ea typeface="Avenir Book" charset="0"/>
              <a:cs typeface="Avenir Book" charset="0"/>
            </a:endParaRPr>
          </a:p>
        </p:txBody>
      </p:sp>
      <p:sp>
        <p:nvSpPr>
          <p:cNvPr id="15" name="Rectangle 14"/>
          <p:cNvSpPr/>
          <p:nvPr/>
        </p:nvSpPr>
        <p:spPr>
          <a:xfrm>
            <a:off x="-5943600" y="1364570"/>
            <a:ext cx="10782300" cy="461665"/>
          </a:xfrm>
          <a:prstGeom prst="rect">
            <a:avLst/>
          </a:prstGeom>
          <a:solidFill>
            <a:srgbClr val="00B0F0"/>
          </a:solidFill>
        </p:spPr>
        <p:txBody>
          <a:bodyPr wrap="square">
            <a:spAutoFit/>
          </a:bodyPr>
          <a:lstStyle/>
          <a:p>
            <a:pPr algn="r"/>
            <a:r>
              <a:rPr lang="en-US" sz="2400" dirty="0">
                <a:solidFill>
                  <a:schemeClr val="bg1"/>
                </a:solidFill>
                <a:latin typeface="Avenir Book" charset="0"/>
                <a:ea typeface="Avenir Book" charset="0"/>
                <a:cs typeface="Avenir Book" charset="0"/>
              </a:rPr>
              <a:t>Control Structures</a:t>
            </a:r>
            <a:endParaRPr lang="en-US" sz="2000" dirty="0">
              <a:solidFill>
                <a:schemeClr val="bg1"/>
              </a:solidFill>
              <a:latin typeface="Avenir Book" charset="0"/>
              <a:ea typeface="Avenir Book" charset="0"/>
              <a:cs typeface="Avenir Book" charset="0"/>
            </a:endParaRPr>
          </a:p>
        </p:txBody>
      </p:sp>
      <p:sp>
        <p:nvSpPr>
          <p:cNvPr id="16" name="Rectangle 15"/>
          <p:cNvSpPr/>
          <p:nvPr/>
        </p:nvSpPr>
        <p:spPr>
          <a:xfrm>
            <a:off x="5094042" y="3886007"/>
            <a:ext cx="2578704"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Has elderly member?</a:t>
            </a:r>
          </a:p>
        </p:txBody>
      </p:sp>
      <p:sp>
        <p:nvSpPr>
          <p:cNvPr id="17" name="Rectangle 16"/>
          <p:cNvSpPr/>
          <p:nvPr/>
        </p:nvSpPr>
        <p:spPr>
          <a:xfrm>
            <a:off x="6821407" y="3065834"/>
            <a:ext cx="228815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net income test</a:t>
            </a:r>
          </a:p>
        </p:txBody>
      </p:sp>
      <p:cxnSp>
        <p:nvCxnSpPr>
          <p:cNvPr id="18" name="Elbow Connector 17"/>
          <p:cNvCxnSpPr>
            <a:stCxn id="19" idx="2"/>
          </p:cNvCxnSpPr>
          <p:nvPr/>
        </p:nvCxnSpPr>
        <p:spPr>
          <a:xfrm rot="5400000">
            <a:off x="5259651" y="3606400"/>
            <a:ext cx="505582" cy="174190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9" idx="2"/>
            <a:endCxn id="48" idx="0"/>
          </p:cNvCxnSpPr>
          <p:nvPr/>
        </p:nvCxnSpPr>
        <p:spPr>
          <a:xfrm rot="16200000" flipH="1">
            <a:off x="7059016" y="3548938"/>
            <a:ext cx="499160" cy="18504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5383270" y="4224716"/>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21" name="Rectangle 20"/>
          <p:cNvSpPr/>
          <p:nvPr/>
        </p:nvSpPr>
        <p:spPr>
          <a:xfrm>
            <a:off x="6074040" y="420606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22" name="Rectangle 21"/>
          <p:cNvSpPr/>
          <p:nvPr/>
        </p:nvSpPr>
        <p:spPr>
          <a:xfrm>
            <a:off x="7089721" y="4723721"/>
            <a:ext cx="228815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gross income test</a:t>
            </a:r>
          </a:p>
        </p:txBody>
      </p:sp>
      <p:sp>
        <p:nvSpPr>
          <p:cNvPr id="23" name="Rectangle 22"/>
          <p:cNvSpPr/>
          <p:nvPr/>
        </p:nvSpPr>
        <p:spPr>
          <a:xfrm>
            <a:off x="6712630" y="334917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24" name="Rectangle 23"/>
          <p:cNvSpPr/>
          <p:nvPr/>
        </p:nvSpPr>
        <p:spPr>
          <a:xfrm>
            <a:off x="8042387" y="3353962"/>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25" name="Oval 24"/>
          <p:cNvSpPr/>
          <p:nvPr/>
        </p:nvSpPr>
        <p:spPr>
          <a:xfrm>
            <a:off x="8660545" y="3871004"/>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26" name="Elbow Connector 25"/>
          <p:cNvCxnSpPr>
            <a:stCxn id="23" idx="2"/>
          </p:cNvCxnSpPr>
          <p:nvPr/>
        </p:nvCxnSpPr>
        <p:spPr>
          <a:xfrm rot="16200000" flipH="1">
            <a:off x="8421829" y="2948044"/>
            <a:ext cx="466616" cy="137930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6524183" y="5548762"/>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
        <p:nvSpPr>
          <p:cNvPr id="28" name="Oval 27"/>
          <p:cNvSpPr/>
          <p:nvPr/>
        </p:nvSpPr>
        <p:spPr>
          <a:xfrm>
            <a:off x="8479946" y="5553685"/>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29" name="Elbow Connector 28"/>
          <p:cNvCxnSpPr>
            <a:stCxn id="48" idx="2"/>
          </p:cNvCxnSpPr>
          <p:nvPr/>
        </p:nvCxnSpPr>
        <p:spPr>
          <a:xfrm rot="5400000">
            <a:off x="7469354" y="4784316"/>
            <a:ext cx="486487" cy="104240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48" idx="2"/>
          </p:cNvCxnSpPr>
          <p:nvPr/>
        </p:nvCxnSpPr>
        <p:spPr>
          <a:xfrm rot="16200000" flipH="1">
            <a:off x="8453289" y="4842784"/>
            <a:ext cx="491410" cy="9303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7483411"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32" name="Rectangle 31"/>
          <p:cNvSpPr/>
          <p:nvPr/>
        </p:nvSpPr>
        <p:spPr>
          <a:xfrm>
            <a:off x="8306487"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33" name="Oval 32"/>
          <p:cNvSpPr/>
          <p:nvPr/>
        </p:nvSpPr>
        <p:spPr>
          <a:xfrm>
            <a:off x="6372502" y="592373"/>
            <a:ext cx="1612669" cy="519351"/>
          </a:xfrm>
          <a:prstGeom prst="ellipse">
            <a:avLst/>
          </a:prstGeom>
          <a:solidFill>
            <a:srgbClr val="00B0F0"/>
          </a:solidFill>
        </p:spPr>
        <p:txBody>
          <a:bodyPr wrap="square">
            <a:spAutoFit/>
          </a:bodyPr>
          <a:lstStyle/>
          <a:p>
            <a:pPr algn="ctr"/>
            <a:r>
              <a:rPr lang="en-US" dirty="0">
                <a:solidFill>
                  <a:schemeClr val="bg1"/>
                </a:solidFill>
                <a:latin typeface="Helvetica Neue Thin" charset="0"/>
                <a:ea typeface="Helvetica Neue Thin" charset="0"/>
                <a:cs typeface="Helvetica Neue Thin" charset="0"/>
              </a:rPr>
              <a:t>Start</a:t>
            </a:r>
          </a:p>
        </p:txBody>
      </p:sp>
      <p:cxnSp>
        <p:nvCxnSpPr>
          <p:cNvPr id="34" name="Elbow Connector 33"/>
          <p:cNvCxnSpPr/>
          <p:nvPr/>
        </p:nvCxnSpPr>
        <p:spPr>
          <a:xfrm rot="5400000">
            <a:off x="4825803" y="2092555"/>
            <a:ext cx="536479" cy="141254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7950262" y="2191671"/>
            <a:ext cx="1368487" cy="476071"/>
          </a:xfrm>
          <a:prstGeom prst="ellipse">
            <a:avLst/>
          </a:prstGeom>
          <a:solidFill>
            <a:srgbClr val="FF0000">
              <a:alpha val="66000"/>
            </a:srgb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36" name="Elbow Connector 35"/>
          <p:cNvCxnSpPr>
            <a:endCxn id="23" idx="0"/>
          </p:cNvCxnSpPr>
          <p:nvPr/>
        </p:nvCxnSpPr>
        <p:spPr>
          <a:xfrm rot="16200000" flipH="1">
            <a:off x="6615274" y="1715623"/>
            <a:ext cx="535248" cy="216517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5181931" y="2482141"/>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38" name="Rectangle 37"/>
          <p:cNvSpPr/>
          <p:nvPr/>
        </p:nvSpPr>
        <p:spPr>
          <a:xfrm flipH="1">
            <a:off x="5328475" y="2496867"/>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39" name="Rectangle 38"/>
          <p:cNvSpPr/>
          <p:nvPr/>
        </p:nvSpPr>
        <p:spPr>
          <a:xfrm>
            <a:off x="4779217" y="2192031"/>
            <a:ext cx="2042190" cy="338555"/>
          </a:xfrm>
          <a:prstGeom prst="rect">
            <a:avLst/>
          </a:prstGeom>
          <a:solidFill>
            <a:schemeClr val="accent1">
              <a:lumMod val="75000"/>
            </a:schemeClr>
          </a:solidFill>
        </p:spPr>
        <p:txBody>
          <a:bodyPr wrap="square">
            <a:spAutoFit/>
          </a:bodyPr>
          <a:lstStyle/>
          <a:p>
            <a:pPr algn="ctr"/>
            <a:r>
              <a:rPr lang="en-US" sz="1600">
                <a:solidFill>
                  <a:schemeClr val="bg1"/>
                </a:solidFill>
                <a:latin typeface="Helvetica Neue Thin" charset="0"/>
                <a:ea typeface="Helvetica Neue Thin" charset="0"/>
                <a:cs typeface="Helvetica Neue Thin" charset="0"/>
              </a:rPr>
              <a:t>All have TANF or SSI</a:t>
            </a:r>
            <a:endParaRPr lang="en-US" sz="1600" dirty="0">
              <a:solidFill>
                <a:schemeClr val="bg1"/>
              </a:solidFill>
              <a:latin typeface="Helvetica Neue Thin" charset="0"/>
              <a:ea typeface="Helvetica Neue Thin" charset="0"/>
              <a:cs typeface="Helvetica Neue Thin" charset="0"/>
            </a:endParaRPr>
          </a:p>
        </p:txBody>
      </p:sp>
      <p:sp>
        <p:nvSpPr>
          <p:cNvPr id="40" name="Rectangle 39"/>
          <p:cNvSpPr/>
          <p:nvPr/>
        </p:nvSpPr>
        <p:spPr>
          <a:xfrm>
            <a:off x="6191982" y="1239393"/>
            <a:ext cx="1987496" cy="338554"/>
          </a:xfrm>
          <a:prstGeom prst="rect">
            <a:avLst/>
          </a:prstGeom>
          <a:solidFill>
            <a:schemeClr val="accent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Meets resource test</a:t>
            </a:r>
          </a:p>
        </p:txBody>
      </p:sp>
      <p:sp>
        <p:nvSpPr>
          <p:cNvPr id="41" name="Oval 40"/>
          <p:cNvSpPr/>
          <p:nvPr/>
        </p:nvSpPr>
        <p:spPr>
          <a:xfrm>
            <a:off x="3720561" y="3067065"/>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cxnSp>
        <p:nvCxnSpPr>
          <p:cNvPr id="42" name="Elbow Connector 41"/>
          <p:cNvCxnSpPr/>
          <p:nvPr/>
        </p:nvCxnSpPr>
        <p:spPr>
          <a:xfrm rot="5400000">
            <a:off x="6185979" y="1192280"/>
            <a:ext cx="614084" cy="138541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p:nvPr/>
        </p:nvCxnSpPr>
        <p:spPr>
          <a:xfrm rot="16200000" flipH="1">
            <a:off x="7603256" y="1160421"/>
            <a:ext cx="613724" cy="144877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6513264" y="1604030"/>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45" name="Rectangle 44"/>
          <p:cNvSpPr/>
          <p:nvPr/>
        </p:nvSpPr>
        <p:spPr>
          <a:xfrm flipH="1">
            <a:off x="6659808" y="1618756"/>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cxnSp>
        <p:nvCxnSpPr>
          <p:cNvPr id="46" name="Elbow Connector 45"/>
          <p:cNvCxnSpPr/>
          <p:nvPr/>
        </p:nvCxnSpPr>
        <p:spPr>
          <a:xfrm rot="16200000" flipH="1">
            <a:off x="7118449" y="1172111"/>
            <a:ext cx="127669" cy="68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553551" y="1926533"/>
            <a:ext cx="3905686" cy="1384995"/>
          </a:xfrm>
          <a:prstGeom prst="rect">
            <a:avLst/>
          </a:prstGeom>
        </p:spPr>
        <p:txBody>
          <a:bodyPr wrap="square">
            <a:spAutoFit/>
          </a:bodyPr>
          <a:lstStyle/>
          <a:p>
            <a:r>
              <a:rPr lang="en-US" sz="2800" dirty="0">
                <a:solidFill>
                  <a:schemeClr val="tx2">
                    <a:lumMod val="75000"/>
                  </a:schemeClr>
                </a:solidFill>
                <a:latin typeface="Helvetica Neue Thin" charset="0"/>
                <a:ea typeface="Helvetica Neue Thin" charset="0"/>
                <a:cs typeface="Helvetica Neue Thin" charset="0"/>
              </a:rPr>
              <a:t>A record moves through a series of logical arguments</a:t>
            </a:r>
            <a:endParaRPr lang="en-US" sz="3200" dirty="0">
              <a:solidFill>
                <a:schemeClr val="tx2">
                  <a:lumMod val="75000"/>
                </a:schemeClr>
              </a:solidFill>
              <a:latin typeface="Helvetica Neue Thin" charset="0"/>
              <a:ea typeface="Helvetica Neue Thin" charset="0"/>
              <a:cs typeface="Helvetica Neue Thin" charset="0"/>
            </a:endParaRPr>
          </a:p>
        </p:txBody>
      </p:sp>
      <p:cxnSp>
        <p:nvCxnSpPr>
          <p:cNvPr id="48" name="Elbow Connector 47"/>
          <p:cNvCxnSpPr>
            <a:stCxn id="23" idx="2"/>
            <a:endCxn id="19" idx="0"/>
          </p:cNvCxnSpPr>
          <p:nvPr/>
        </p:nvCxnSpPr>
        <p:spPr>
          <a:xfrm rot="5400000">
            <a:off x="6933631" y="2854152"/>
            <a:ext cx="481619" cy="158209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p:cNvSpPr/>
          <p:nvPr/>
        </p:nvSpPr>
        <p:spPr>
          <a:xfrm>
            <a:off x="3974279" y="4730143"/>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Tree>
    <p:extLst>
      <p:ext uri="{BB962C8B-B14F-4D97-AF65-F5344CB8AC3E}">
        <p14:creationId xmlns:p14="http://schemas.microsoft.com/office/powerpoint/2010/main" val="1545747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5" name="Rectangle 4"/>
          <p:cNvSpPr/>
          <p:nvPr/>
        </p:nvSpPr>
        <p:spPr>
          <a:xfrm>
            <a:off x="5094042" y="3886007"/>
            <a:ext cx="2578704" cy="338554"/>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Has elderly member?</a:t>
            </a:r>
          </a:p>
        </p:txBody>
      </p:sp>
      <p:sp>
        <p:nvSpPr>
          <p:cNvPr id="9" name="Rectangle 8"/>
          <p:cNvSpPr/>
          <p:nvPr/>
        </p:nvSpPr>
        <p:spPr>
          <a:xfrm>
            <a:off x="6821407" y="3065834"/>
            <a:ext cx="2288156" cy="338554"/>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net income test</a:t>
            </a:r>
          </a:p>
        </p:txBody>
      </p:sp>
      <p:cxnSp>
        <p:nvCxnSpPr>
          <p:cNvPr id="4" name="Elbow Connector 3"/>
          <p:cNvCxnSpPr>
            <a:stCxn id="5" idx="2"/>
            <a:endCxn id="53" idx="0"/>
          </p:cNvCxnSpPr>
          <p:nvPr/>
        </p:nvCxnSpPr>
        <p:spPr>
          <a:xfrm rot="5400000">
            <a:off x="5259651" y="3606400"/>
            <a:ext cx="505582" cy="1741904"/>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a:stCxn id="5" idx="2"/>
            <a:endCxn id="34" idx="0"/>
          </p:cNvCxnSpPr>
          <p:nvPr/>
        </p:nvCxnSpPr>
        <p:spPr>
          <a:xfrm rot="16200000" flipH="1">
            <a:off x="7059016" y="3548938"/>
            <a:ext cx="499160" cy="1850405"/>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5383270" y="4224716"/>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21" name="Rectangle 20"/>
          <p:cNvSpPr/>
          <p:nvPr/>
        </p:nvSpPr>
        <p:spPr>
          <a:xfrm>
            <a:off x="6074040" y="420606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34" name="Rectangle 33"/>
          <p:cNvSpPr/>
          <p:nvPr/>
        </p:nvSpPr>
        <p:spPr>
          <a:xfrm>
            <a:off x="7089721" y="4723721"/>
            <a:ext cx="2288156" cy="338554"/>
          </a:xfrm>
          <a:prstGeom prst="rect">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Pass gross income test</a:t>
            </a:r>
          </a:p>
        </p:txBody>
      </p:sp>
      <p:sp>
        <p:nvSpPr>
          <p:cNvPr id="60" name="Rectangle 59"/>
          <p:cNvSpPr/>
          <p:nvPr/>
        </p:nvSpPr>
        <p:spPr>
          <a:xfrm>
            <a:off x="6712630" y="3349178"/>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61" name="Rectangle 60"/>
          <p:cNvSpPr/>
          <p:nvPr/>
        </p:nvSpPr>
        <p:spPr>
          <a:xfrm>
            <a:off x="8042387" y="3353962"/>
            <a:ext cx="1338594"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62" name="Oval 61"/>
          <p:cNvSpPr/>
          <p:nvPr/>
        </p:nvSpPr>
        <p:spPr>
          <a:xfrm>
            <a:off x="8660545" y="3871004"/>
            <a:ext cx="1368487" cy="476071"/>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63" name="Elbow Connector 62"/>
          <p:cNvCxnSpPr>
            <a:stCxn id="9" idx="2"/>
            <a:endCxn id="62" idx="0"/>
          </p:cNvCxnSpPr>
          <p:nvPr/>
        </p:nvCxnSpPr>
        <p:spPr>
          <a:xfrm rot="16200000" flipH="1">
            <a:off x="8421829" y="2948044"/>
            <a:ext cx="466616" cy="1379304"/>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6524183" y="5548762"/>
            <a:ext cx="1334421" cy="476071"/>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
        <p:nvSpPr>
          <p:cNvPr id="68" name="Oval 67"/>
          <p:cNvSpPr/>
          <p:nvPr/>
        </p:nvSpPr>
        <p:spPr>
          <a:xfrm>
            <a:off x="8479946" y="5553685"/>
            <a:ext cx="1368487" cy="476071"/>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69" name="Elbow Connector 68"/>
          <p:cNvCxnSpPr>
            <a:stCxn id="34" idx="2"/>
            <a:endCxn id="67" idx="0"/>
          </p:cNvCxnSpPr>
          <p:nvPr/>
        </p:nvCxnSpPr>
        <p:spPr>
          <a:xfrm rot="5400000">
            <a:off x="7469354" y="4784316"/>
            <a:ext cx="486487" cy="1042405"/>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34" idx="2"/>
            <a:endCxn id="68" idx="0"/>
          </p:cNvCxnSpPr>
          <p:nvPr/>
        </p:nvCxnSpPr>
        <p:spPr>
          <a:xfrm rot="16200000" flipH="1">
            <a:off x="8453289" y="4842784"/>
            <a:ext cx="491410" cy="930391"/>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7483411"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72" name="Rectangle 71"/>
          <p:cNvSpPr/>
          <p:nvPr/>
        </p:nvSpPr>
        <p:spPr>
          <a:xfrm>
            <a:off x="8306487" y="4982353"/>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79" name="Oval 78"/>
          <p:cNvSpPr/>
          <p:nvPr/>
        </p:nvSpPr>
        <p:spPr>
          <a:xfrm>
            <a:off x="6372502" y="592373"/>
            <a:ext cx="1612669" cy="519351"/>
          </a:xfrm>
          <a:prstGeom prst="ellipse">
            <a:avLst/>
          </a:prstGeom>
          <a:solidFill>
            <a:srgbClr val="00B0F0"/>
          </a:solidFill>
        </p:spPr>
        <p:txBody>
          <a:bodyPr wrap="square">
            <a:spAutoFit/>
          </a:bodyPr>
          <a:lstStyle/>
          <a:p>
            <a:pPr algn="ctr"/>
            <a:r>
              <a:rPr lang="en-US" dirty="0">
                <a:solidFill>
                  <a:schemeClr val="bg1"/>
                </a:solidFill>
                <a:latin typeface="Helvetica Neue Thin" charset="0"/>
                <a:ea typeface="Helvetica Neue Thin" charset="0"/>
                <a:cs typeface="Helvetica Neue Thin" charset="0"/>
              </a:rPr>
              <a:t>Start</a:t>
            </a:r>
          </a:p>
        </p:txBody>
      </p:sp>
      <p:cxnSp>
        <p:nvCxnSpPr>
          <p:cNvPr id="100" name="Elbow Connector 99"/>
          <p:cNvCxnSpPr>
            <a:stCxn id="164" idx="2"/>
            <a:endCxn id="173" idx="0"/>
          </p:cNvCxnSpPr>
          <p:nvPr/>
        </p:nvCxnSpPr>
        <p:spPr>
          <a:xfrm rot="5400000">
            <a:off x="4825803" y="2092555"/>
            <a:ext cx="536479" cy="1412540"/>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3" name="Oval 102"/>
          <p:cNvSpPr/>
          <p:nvPr/>
        </p:nvSpPr>
        <p:spPr>
          <a:xfrm>
            <a:off x="7950262" y="2191671"/>
            <a:ext cx="1368487" cy="476071"/>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Ineligible</a:t>
            </a:r>
          </a:p>
        </p:txBody>
      </p:sp>
      <p:cxnSp>
        <p:nvCxnSpPr>
          <p:cNvPr id="104" name="Elbow Connector 103"/>
          <p:cNvCxnSpPr>
            <a:stCxn id="164" idx="2"/>
            <a:endCxn id="9" idx="0"/>
          </p:cNvCxnSpPr>
          <p:nvPr/>
        </p:nvCxnSpPr>
        <p:spPr>
          <a:xfrm rot="16200000" flipH="1">
            <a:off x="6615274" y="1715623"/>
            <a:ext cx="535248" cy="2165173"/>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5181931" y="2482141"/>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109" name="Rectangle 108"/>
          <p:cNvSpPr/>
          <p:nvPr/>
        </p:nvSpPr>
        <p:spPr>
          <a:xfrm flipH="1">
            <a:off x="5328475" y="2496867"/>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sp>
        <p:nvSpPr>
          <p:cNvPr id="164" name="Rectangle 163"/>
          <p:cNvSpPr/>
          <p:nvPr/>
        </p:nvSpPr>
        <p:spPr>
          <a:xfrm>
            <a:off x="4779217" y="2192031"/>
            <a:ext cx="2042190" cy="338555"/>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All have TANF or SSI</a:t>
            </a:r>
          </a:p>
        </p:txBody>
      </p:sp>
      <p:sp>
        <p:nvSpPr>
          <p:cNvPr id="168" name="Rectangle 167"/>
          <p:cNvSpPr/>
          <p:nvPr/>
        </p:nvSpPr>
        <p:spPr>
          <a:xfrm>
            <a:off x="6191982" y="1239393"/>
            <a:ext cx="1987496" cy="338554"/>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Meets resource test</a:t>
            </a:r>
          </a:p>
        </p:txBody>
      </p:sp>
      <p:sp>
        <p:nvSpPr>
          <p:cNvPr id="173" name="Oval 172"/>
          <p:cNvSpPr/>
          <p:nvPr/>
        </p:nvSpPr>
        <p:spPr>
          <a:xfrm>
            <a:off x="3720561" y="3067065"/>
            <a:ext cx="1334421" cy="476071"/>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cxnSp>
        <p:nvCxnSpPr>
          <p:cNvPr id="185" name="Elbow Connector 184"/>
          <p:cNvCxnSpPr>
            <a:stCxn id="168" idx="2"/>
            <a:endCxn id="164" idx="0"/>
          </p:cNvCxnSpPr>
          <p:nvPr/>
        </p:nvCxnSpPr>
        <p:spPr>
          <a:xfrm rot="5400000">
            <a:off x="6185979" y="1192280"/>
            <a:ext cx="614084" cy="1385418"/>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Elbow Connector 185"/>
          <p:cNvCxnSpPr>
            <a:stCxn id="168" idx="2"/>
            <a:endCxn id="103" idx="0"/>
          </p:cNvCxnSpPr>
          <p:nvPr/>
        </p:nvCxnSpPr>
        <p:spPr>
          <a:xfrm rot="16200000" flipH="1">
            <a:off x="7603256" y="1160421"/>
            <a:ext cx="613724" cy="1448776"/>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7" name="Rectangle 186"/>
          <p:cNvSpPr/>
          <p:nvPr/>
        </p:nvSpPr>
        <p:spPr>
          <a:xfrm>
            <a:off x="6513264" y="1604030"/>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yes</a:t>
            </a:r>
            <a:endParaRPr lang="en-US" sz="1200" dirty="0">
              <a:solidFill>
                <a:schemeClr val="tx2"/>
              </a:solidFill>
              <a:latin typeface="Helvetica Neue Thin" charset="0"/>
              <a:ea typeface="Helvetica Neue Thin" charset="0"/>
              <a:cs typeface="Helvetica Neue Thin" charset="0"/>
            </a:endParaRPr>
          </a:p>
        </p:txBody>
      </p:sp>
      <p:sp>
        <p:nvSpPr>
          <p:cNvPr id="188" name="Rectangle 187"/>
          <p:cNvSpPr/>
          <p:nvPr/>
        </p:nvSpPr>
        <p:spPr>
          <a:xfrm flipH="1">
            <a:off x="6659808" y="1618756"/>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no</a:t>
            </a:r>
            <a:endParaRPr lang="en-US" sz="1200" dirty="0">
              <a:solidFill>
                <a:schemeClr val="tx2"/>
              </a:solidFill>
              <a:latin typeface="Helvetica Neue Thin" charset="0"/>
              <a:ea typeface="Helvetica Neue Thin" charset="0"/>
              <a:cs typeface="Helvetica Neue Thin" charset="0"/>
            </a:endParaRPr>
          </a:p>
        </p:txBody>
      </p:sp>
      <p:cxnSp>
        <p:nvCxnSpPr>
          <p:cNvPr id="194" name="Elbow Connector 193"/>
          <p:cNvCxnSpPr>
            <a:stCxn id="79" idx="4"/>
            <a:endCxn id="168" idx="0"/>
          </p:cNvCxnSpPr>
          <p:nvPr/>
        </p:nvCxnSpPr>
        <p:spPr>
          <a:xfrm rot="16200000" flipH="1">
            <a:off x="7118449" y="1172111"/>
            <a:ext cx="127669" cy="689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9" idx="2"/>
            <a:endCxn id="5" idx="0"/>
          </p:cNvCxnSpPr>
          <p:nvPr/>
        </p:nvCxnSpPr>
        <p:spPr>
          <a:xfrm rot="5400000">
            <a:off x="6933631" y="2854152"/>
            <a:ext cx="481619" cy="1582091"/>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53" name="Oval 52"/>
          <p:cNvSpPr/>
          <p:nvPr/>
        </p:nvSpPr>
        <p:spPr>
          <a:xfrm>
            <a:off x="3974279" y="4730143"/>
            <a:ext cx="1334421" cy="476071"/>
          </a:xfrm>
          <a:prstGeom prst="ellipse">
            <a:avLst/>
          </a:prstGeom>
          <a:solidFill>
            <a:schemeClr val="accent6">
              <a:alpha val="62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Eligible</a:t>
            </a:r>
          </a:p>
        </p:txBody>
      </p:sp>
      <p:sp>
        <p:nvSpPr>
          <p:cNvPr id="41" name="Rectangle 40"/>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If-else : example </a:t>
            </a:r>
            <a:endParaRPr lang="en-US" sz="3600" dirty="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10801283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2031107"/>
            <a:ext cx="9843770" cy="2062103"/>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tabLst/>
              <a:defRPr/>
            </a:pPr>
            <a:r>
              <a:rPr lang="en-US" sz="3200" dirty="0">
                <a:solidFill>
                  <a:srgbClr val="0070C0"/>
                </a:solidFill>
                <a:latin typeface="Helvetica Neue Thin" charset="0"/>
                <a:ea typeface="Helvetica Neue Thin" charset="0"/>
                <a:cs typeface="Helvetica Neue Thin" charset="0"/>
              </a:rPr>
              <a:t>One of the core control structures that evaluates a logical argument, then directs the ‘flow’ of the code. </a:t>
            </a:r>
          </a:p>
          <a:p>
            <a:pPr marL="571500" marR="0" lvl="0" indent="-571500" defTabSz="914400" eaLnBrk="1" fontAlgn="auto" latinLnBrk="0" hangingPunct="1">
              <a:lnSpc>
                <a:spcPct val="100000"/>
              </a:lnSpc>
              <a:spcBef>
                <a:spcPts val="0"/>
              </a:spcBef>
              <a:spcAft>
                <a:spcPts val="0"/>
              </a:spcAft>
              <a:buClrTx/>
              <a:buSzTx/>
              <a:buFont typeface="Arial" charset="0"/>
              <a:buChar char="•"/>
              <a:tabLst/>
              <a:defRPr/>
            </a:pPr>
            <a:r>
              <a:rPr lang="en-US" sz="3200" dirty="0">
                <a:solidFill>
                  <a:srgbClr val="0070C0"/>
                </a:solidFill>
                <a:latin typeface="Helvetica Neue Thin" charset="0"/>
                <a:ea typeface="Helvetica Neue Thin" charset="0"/>
                <a:cs typeface="Helvetica Neue Thin" charset="0"/>
              </a:rPr>
              <a:t>The most basic formulation evaluates an argument. If true, then executes specific code.</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1274808" y="4483908"/>
            <a:ext cx="5564142" cy="1200329"/>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if([statement]){</a:t>
            </a:r>
          </a:p>
          <a:p>
            <a:pPr marL="571500" lvl="0" indent="-571500"/>
            <a:r>
              <a:rPr lang="en-US" sz="2400" dirty="0">
                <a:latin typeface="Courier New" charset="0"/>
                <a:ea typeface="Courier New" charset="0"/>
                <a:cs typeface="Courier New" charset="0"/>
              </a:rPr>
              <a:t>	#do whatever is in here</a:t>
            </a:r>
          </a:p>
          <a:p>
            <a:pPr marL="571500" lvl="0" indent="-571500"/>
            <a:r>
              <a:rPr lang="en-US" sz="2400" dirty="0">
                <a:latin typeface="Courier New" charset="0"/>
                <a:ea typeface="Courier New" charset="0"/>
                <a:cs typeface="Courier New" charset="0"/>
              </a:rPr>
              <a:t>}</a:t>
            </a:r>
          </a:p>
        </p:txBody>
      </p:sp>
      <p:sp>
        <p:nvSpPr>
          <p:cNvPr id="11" name="Oval 10"/>
          <p:cNvSpPr/>
          <p:nvPr/>
        </p:nvSpPr>
        <p:spPr>
          <a:xfrm>
            <a:off x="7381199" y="5084072"/>
            <a:ext cx="1515031" cy="822305"/>
          </a:xfrm>
          <a:prstGeom prst="ellipse">
            <a:avLst/>
          </a:prstGeom>
          <a:solidFill>
            <a:schemeClr val="accent6"/>
          </a:solidFill>
        </p:spPr>
        <p:txBody>
          <a:bodyPr wrap="square">
            <a:spAutoFit/>
          </a:bodyPr>
          <a:lstStyle/>
          <a:p>
            <a:pPr algn="ctr"/>
            <a:r>
              <a:rPr lang="en-US" sz="1600">
                <a:solidFill>
                  <a:schemeClr val="bg1"/>
                </a:solidFill>
                <a:latin typeface="Helvetica Neue Thin" charset="0"/>
                <a:ea typeface="Helvetica Neue Thin" charset="0"/>
                <a:cs typeface="Helvetica Neue Thin" charset="0"/>
              </a:rPr>
              <a:t>Do something</a:t>
            </a:r>
            <a:endParaRPr lang="en-US" sz="1600" dirty="0">
              <a:solidFill>
                <a:schemeClr val="bg1"/>
              </a:solidFill>
              <a:latin typeface="Helvetica Neue Thin" charset="0"/>
              <a:ea typeface="Helvetica Neue Thin" charset="0"/>
              <a:cs typeface="Helvetica Neue Thin" charset="0"/>
            </a:endParaRPr>
          </a:p>
        </p:txBody>
      </p:sp>
      <p:sp>
        <p:nvSpPr>
          <p:cNvPr id="13" name="Rectangle 12"/>
          <p:cNvSpPr/>
          <p:nvPr/>
        </p:nvSpPr>
        <p:spPr>
          <a:xfrm>
            <a:off x="8428404" y="4117816"/>
            <a:ext cx="1987496" cy="338554"/>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Statement</a:t>
            </a:r>
          </a:p>
        </p:txBody>
      </p:sp>
      <p:cxnSp>
        <p:nvCxnSpPr>
          <p:cNvPr id="14" name="Elbow Connector 13"/>
          <p:cNvCxnSpPr/>
          <p:nvPr/>
        </p:nvCxnSpPr>
        <p:spPr>
          <a:xfrm rot="5400000">
            <a:off x="8422401" y="4070703"/>
            <a:ext cx="614084" cy="1385418"/>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p:nvPr/>
        </p:nvCxnSpPr>
        <p:spPr>
          <a:xfrm rot="16200000" flipH="1">
            <a:off x="9839678" y="4038844"/>
            <a:ext cx="613724" cy="1448776"/>
          </a:xfrm>
          <a:prstGeom prst="bentConnector3">
            <a:avLst>
              <a:gd name="adj1" fmla="val 50000"/>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8749686" y="4482453"/>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17" name="Rectangle 16"/>
          <p:cNvSpPr/>
          <p:nvPr/>
        </p:nvSpPr>
        <p:spPr>
          <a:xfrm flipH="1">
            <a:off x="9075554" y="4502439"/>
            <a:ext cx="144066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19" name="Oval 18"/>
          <p:cNvSpPr/>
          <p:nvPr/>
        </p:nvSpPr>
        <p:spPr>
          <a:xfrm>
            <a:off x="10224010" y="5077313"/>
            <a:ext cx="1368487" cy="822305"/>
          </a:xfrm>
          <a:prstGeom prst="ellipse">
            <a:avLst/>
          </a:prstGeom>
          <a:solidFill>
            <a:schemeClr val="bg1">
              <a:lumMod val="7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Do nothing</a:t>
            </a:r>
          </a:p>
        </p:txBody>
      </p:sp>
    </p:spTree>
    <p:extLst>
      <p:ext uri="{BB962C8B-B14F-4D97-AF65-F5344CB8AC3E}">
        <p14:creationId xmlns:p14="http://schemas.microsoft.com/office/powerpoint/2010/main" val="447702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910331" y="2430541"/>
            <a:ext cx="10675620" cy="1815882"/>
          </a:xfrm>
          <a:prstGeom prst="rect">
            <a:avLst/>
          </a:prstGeom>
          <a:solidFill>
            <a:schemeClr val="bg1">
              <a:lumMod val="95000"/>
            </a:schemeClr>
          </a:solidFill>
        </p:spPr>
        <p:txBody>
          <a:bodyPr wrap="square">
            <a:spAutoFit/>
          </a:bodyPr>
          <a:lstStyle/>
          <a:p>
            <a:pPr marL="571500" lvl="0" indent="-571500"/>
            <a:r>
              <a:rPr lang="en-US" sz="2800" dirty="0">
                <a:latin typeface="Courier New" charset="0"/>
                <a:ea typeface="Courier New" charset="0"/>
                <a:cs typeface="Courier New" charset="0"/>
              </a:rPr>
              <a:t>earth &lt;- "round"</a:t>
            </a:r>
          </a:p>
          <a:p>
            <a:pPr marL="571500" indent="-571500"/>
            <a:r>
              <a:rPr lang="en-US" sz="2800" dirty="0">
                <a:latin typeface="Courier New" charset="0"/>
                <a:ea typeface="Courier New" charset="0"/>
                <a:cs typeface="Courier New" charset="0"/>
              </a:rPr>
              <a:t>if(earth == "round"){</a:t>
            </a:r>
          </a:p>
          <a:p>
            <a:pPr marL="571500" lvl="0" indent="-571500"/>
            <a:r>
              <a:rPr lang="en-US" sz="2800" dirty="0">
                <a:latin typeface="Courier New" charset="0"/>
                <a:ea typeface="Courier New" charset="0"/>
                <a:cs typeface="Courier New" charset="0"/>
              </a:rPr>
              <a:t>	print("The circumference is 24,901 miles!")</a:t>
            </a:r>
          </a:p>
          <a:p>
            <a:pPr marL="571500" lvl="0" indent="-571500"/>
            <a:r>
              <a:rPr lang="en-US" sz="2800" dirty="0">
                <a:latin typeface="Courier New" charset="0"/>
                <a:ea typeface="Courier New" charset="0"/>
                <a:cs typeface="Courier New" charset="0"/>
              </a:rPr>
              <a:t>}</a:t>
            </a:r>
          </a:p>
        </p:txBody>
      </p:sp>
    </p:spTree>
    <p:extLst>
      <p:ext uri="{BB962C8B-B14F-4D97-AF65-F5344CB8AC3E}">
        <p14:creationId xmlns:p14="http://schemas.microsoft.com/office/powerpoint/2010/main" val="8969884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29</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2031107"/>
            <a:ext cx="9843770"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dirty="0">
                <a:solidFill>
                  <a:srgbClr val="0070C0"/>
                </a:solidFill>
                <a:latin typeface="Helvetica Neue Thin" charset="0"/>
                <a:ea typeface="Helvetica Neue Thin" charset="0"/>
                <a:cs typeface="Helvetica Neue Thin" charset="0"/>
              </a:rPr>
              <a:t>If-else adds an additional action for when the evaluated argument is FALSE. </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If-else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1027158" y="3510927"/>
            <a:ext cx="5101802" cy="1631216"/>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if([statement]){</a:t>
            </a:r>
          </a:p>
          <a:p>
            <a:pPr marL="571500" lvl="0" indent="-571500"/>
            <a:r>
              <a:rPr lang="en-US" sz="2000" dirty="0">
                <a:latin typeface="Courier New" charset="0"/>
                <a:ea typeface="Courier New" charset="0"/>
                <a:cs typeface="Courier New" charset="0"/>
              </a:rPr>
              <a:t>	#Action 1</a:t>
            </a:r>
          </a:p>
          <a:p>
            <a:pPr marL="571500" lvl="0" indent="-571500"/>
            <a:r>
              <a:rPr lang="en-US" sz="2000" dirty="0">
                <a:latin typeface="Courier New" charset="0"/>
                <a:ea typeface="Courier New" charset="0"/>
                <a:cs typeface="Courier New" charset="0"/>
              </a:rPr>
              <a:t>} else {</a:t>
            </a:r>
          </a:p>
          <a:p>
            <a:pPr marL="571500" lvl="0" indent="-571500"/>
            <a:r>
              <a:rPr lang="en-US" sz="2000" dirty="0">
                <a:latin typeface="Courier New" charset="0"/>
                <a:ea typeface="Courier New" charset="0"/>
                <a:cs typeface="Courier New" charset="0"/>
              </a:rPr>
              <a:t>	#Action 2</a:t>
            </a:r>
          </a:p>
          <a:p>
            <a:pPr marL="571500" lvl="0" indent="-571500"/>
            <a:r>
              <a:rPr lang="en-US" sz="2000" dirty="0">
                <a:latin typeface="Courier New" charset="0"/>
                <a:ea typeface="Courier New" charset="0"/>
                <a:cs typeface="Courier New" charset="0"/>
              </a:rPr>
              <a:t>}</a:t>
            </a:r>
          </a:p>
        </p:txBody>
      </p:sp>
      <p:sp>
        <p:nvSpPr>
          <p:cNvPr id="8" name="Oval 7"/>
          <p:cNvSpPr/>
          <p:nvPr/>
        </p:nvSpPr>
        <p:spPr>
          <a:xfrm>
            <a:off x="6791562" y="4325846"/>
            <a:ext cx="1047205" cy="822305"/>
          </a:xfrm>
          <a:prstGeom prst="ellipse">
            <a:avLst/>
          </a:prstGeom>
          <a:solidFill>
            <a:schemeClr val="accent6"/>
          </a:solidFill>
        </p:spPr>
        <p:txBody>
          <a:bodyPr wrap="square">
            <a:spAutoFit/>
          </a:bodyPr>
          <a:lstStyle/>
          <a:p>
            <a:pPr algn="ctr"/>
            <a:r>
              <a:rPr lang="en-US" sz="1600">
                <a:solidFill>
                  <a:schemeClr val="bg1"/>
                </a:solidFill>
                <a:latin typeface="Helvetica Neue Thin" charset="0"/>
                <a:ea typeface="Helvetica Neue Thin" charset="0"/>
                <a:cs typeface="Helvetica Neue Thin" charset="0"/>
              </a:rPr>
              <a:t>Action 1</a:t>
            </a:r>
            <a:endParaRPr lang="en-US" sz="1600" dirty="0">
              <a:solidFill>
                <a:schemeClr val="bg1"/>
              </a:solidFill>
              <a:latin typeface="Helvetica Neue Thin" charset="0"/>
              <a:ea typeface="Helvetica Neue Thin" charset="0"/>
              <a:cs typeface="Helvetica Neue Thin" charset="0"/>
            </a:endParaRPr>
          </a:p>
        </p:txBody>
      </p:sp>
      <p:sp>
        <p:nvSpPr>
          <p:cNvPr id="11" name="Rectangle 10"/>
          <p:cNvSpPr/>
          <p:nvPr/>
        </p:nvSpPr>
        <p:spPr>
          <a:xfrm>
            <a:off x="7706835" y="3353582"/>
            <a:ext cx="1987496" cy="338554"/>
          </a:xfrm>
          <a:prstGeom prst="rect">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Statement</a:t>
            </a:r>
          </a:p>
        </p:txBody>
      </p:sp>
      <p:cxnSp>
        <p:nvCxnSpPr>
          <p:cNvPr id="12" name="Elbow Connector 11"/>
          <p:cNvCxnSpPr/>
          <p:nvPr/>
        </p:nvCxnSpPr>
        <p:spPr>
          <a:xfrm rot="5400000">
            <a:off x="7700832" y="3306469"/>
            <a:ext cx="614084" cy="1385418"/>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p:nvPr/>
        </p:nvCxnSpPr>
        <p:spPr>
          <a:xfrm rot="16200000" flipH="1">
            <a:off x="9118109" y="3274610"/>
            <a:ext cx="613724" cy="1448776"/>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028117" y="3718219"/>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15" name="Rectangle 14"/>
          <p:cNvSpPr/>
          <p:nvPr/>
        </p:nvSpPr>
        <p:spPr>
          <a:xfrm flipH="1">
            <a:off x="8353985" y="3738205"/>
            <a:ext cx="144066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16" name="Oval 15"/>
          <p:cNvSpPr/>
          <p:nvPr/>
        </p:nvSpPr>
        <p:spPr>
          <a:xfrm>
            <a:off x="9611837" y="4351929"/>
            <a:ext cx="1075044" cy="822305"/>
          </a:xfrm>
          <a:prstGeom prst="ellipse">
            <a:avLst/>
          </a:prstGeom>
          <a:solidFill>
            <a:srgbClr val="FF0000"/>
          </a:solidFill>
        </p:spPr>
        <p:txBody>
          <a:bodyPr wrap="square">
            <a:spAutoFit/>
          </a:bodyPr>
          <a:lstStyle/>
          <a:p>
            <a:pPr algn="ctr"/>
            <a:r>
              <a:rPr lang="en-US" sz="1600">
                <a:solidFill>
                  <a:schemeClr val="bg1"/>
                </a:solidFill>
                <a:latin typeface="Helvetica Neue Thin" charset="0"/>
                <a:ea typeface="Helvetica Neue Thin" charset="0"/>
                <a:cs typeface="Helvetica Neue Thin" charset="0"/>
              </a:rPr>
              <a:t>Action 2</a:t>
            </a:r>
            <a:endParaRPr lang="en-US" sz="16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12561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a:t>
            </a:fld>
            <a:endParaRPr lang="en-US"/>
          </a:p>
        </p:txBody>
      </p:sp>
      <p:sp>
        <p:nvSpPr>
          <p:cNvPr id="15" name="Rectangle 14"/>
          <p:cNvSpPr/>
          <p:nvPr/>
        </p:nvSpPr>
        <p:spPr>
          <a:xfrm>
            <a:off x="471170" y="2129761"/>
            <a:ext cx="10782300" cy="2554545"/>
          </a:xfrm>
          <a:prstGeom prst="rect">
            <a:avLst/>
          </a:prstGeom>
        </p:spPr>
        <p:txBody>
          <a:bodyPr wrap="square">
            <a:spAutoFit/>
          </a:bodyPr>
          <a:lstStyle/>
          <a:p>
            <a:pPr algn="ctr"/>
            <a:r>
              <a:rPr lang="en-US" sz="8000" dirty="0">
                <a:solidFill>
                  <a:srgbClr val="00B0F0"/>
                </a:solidFill>
                <a:latin typeface="Helvetica Neue Thin" charset="0"/>
                <a:ea typeface="Helvetica Neue Thin" charset="0"/>
                <a:cs typeface="Helvetica Neue Thin" charset="0"/>
              </a:rPr>
              <a:t>Oh, SNAP!</a:t>
            </a:r>
          </a:p>
          <a:p>
            <a:pPr algn="ctr"/>
            <a:r>
              <a:rPr lang="en-US" sz="4000" dirty="0">
                <a:solidFill>
                  <a:srgbClr val="00B0F0"/>
                </a:solidFill>
                <a:latin typeface="Helvetica Neue Thin" charset="0"/>
                <a:ea typeface="Helvetica Neue Thin" charset="0"/>
                <a:cs typeface="Helvetica Neue Thin" charset="0"/>
              </a:rPr>
              <a:t>(Supplemental Nutrition Assistance Program</a:t>
            </a:r>
          </a:p>
          <a:p>
            <a:pPr algn="ctr"/>
            <a:r>
              <a:rPr lang="en-US" sz="4000" dirty="0">
                <a:solidFill>
                  <a:srgbClr val="00B0F0"/>
                </a:solidFill>
                <a:latin typeface="Helvetica Neue Thin" charset="0"/>
                <a:ea typeface="Helvetica Neue Thin" charset="0"/>
                <a:cs typeface="Helvetica Neue Thin" charset="0"/>
              </a:rPr>
              <a:t>Or “Food Stamps”)</a:t>
            </a:r>
            <a:endParaRPr lang="en-US" sz="8000" dirty="0">
              <a:solidFill>
                <a:srgbClr val="00B0F0"/>
              </a:solidFill>
              <a:latin typeface="Helvetica Neue Thin" charset="0"/>
              <a:ea typeface="Helvetica Neue Thin" charset="0"/>
              <a:cs typeface="Helvetica Neue Thin" charset="0"/>
            </a:endParaRPr>
          </a:p>
        </p:txBody>
      </p:sp>
      <p:sp>
        <p:nvSpPr>
          <p:cNvPr id="16" name="Rectangle 1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a:solidFill>
                  <a:schemeClr val="bg1">
                    <a:lumMod val="50000"/>
                  </a:schemeClr>
                </a:solidFill>
                <a:latin typeface="Helvetica Neue Thin" charset="0"/>
                <a:ea typeface="Helvetica Neue Thin" charset="0"/>
                <a:cs typeface="Helvetica Neue Thin" charset="0"/>
              </a:rPr>
              <a:t>Motivation</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7" name="Rectangle 16"/>
          <p:cNvSpPr/>
          <p:nvPr/>
        </p:nvSpPr>
        <p:spPr>
          <a:xfrm>
            <a:off x="-7176187" y="604118"/>
            <a:ext cx="10782300" cy="769441"/>
          </a:xfrm>
          <a:prstGeom prst="rect">
            <a:avLst/>
          </a:prstGeom>
          <a:solidFill>
            <a:srgbClr val="00B0F0"/>
          </a:solidFill>
        </p:spPr>
        <p:txBody>
          <a:bodyPr wrap="square">
            <a:spAutoFit/>
          </a:bodyPr>
          <a:lstStyle/>
          <a:p>
            <a:pPr algn="r"/>
            <a:r>
              <a:rPr lang="en-US" sz="4400" dirty="0">
                <a:solidFill>
                  <a:schemeClr val="bg1"/>
                </a:solidFill>
                <a:latin typeface="Helvetica Neue Thin" charset="0"/>
                <a:ea typeface="Helvetica Neue Thin" charset="0"/>
                <a:cs typeface="Helvetica Neue Thin" charset="0"/>
              </a:rPr>
              <a:t>Motivation</a:t>
            </a:r>
            <a:endParaRPr lang="en-US" sz="4000" dirty="0">
              <a:solidFill>
                <a:schemeClr val="bg1"/>
              </a:solidFill>
              <a:latin typeface="Helvetica Neue Thin" charset="0"/>
              <a:ea typeface="Helvetica Neue Thin" charset="0"/>
              <a:cs typeface="Helvetica Neue Thin" charset="0"/>
            </a:endParaRPr>
          </a:p>
        </p:txBody>
      </p:sp>
      <p:sp>
        <p:nvSpPr>
          <p:cNvPr id="3" name="Rectangle 2"/>
          <p:cNvSpPr/>
          <p:nvPr/>
        </p:nvSpPr>
        <p:spPr>
          <a:xfrm>
            <a:off x="1090457" y="4684306"/>
            <a:ext cx="9543726" cy="523220"/>
          </a:xfrm>
          <a:prstGeom prst="rect">
            <a:avLst/>
          </a:prstGeom>
        </p:spPr>
        <p:txBody>
          <a:bodyPr wrap="square">
            <a:spAutoFit/>
          </a:bodyPr>
          <a:lstStyle/>
          <a:p>
            <a:pPr algn="ctr"/>
            <a:r>
              <a:rPr lang="en-US" sz="2800" dirty="0">
                <a:solidFill>
                  <a:srgbClr val="00B0F0"/>
                </a:solidFill>
                <a:latin typeface="Helvetica Neue Thin" charset="0"/>
                <a:ea typeface="Helvetica Neue Thin" charset="0"/>
                <a:cs typeface="Helvetica Neue Thin" charset="0"/>
              </a:rPr>
              <a:t>https://</a:t>
            </a:r>
            <a:r>
              <a:rPr lang="en-US" sz="2800" dirty="0" err="1">
                <a:solidFill>
                  <a:srgbClr val="00B0F0"/>
                </a:solidFill>
                <a:latin typeface="Helvetica Neue Thin" charset="0"/>
                <a:ea typeface="Helvetica Neue Thin" charset="0"/>
                <a:cs typeface="Helvetica Neue Thin" charset="0"/>
              </a:rPr>
              <a:t>www.fns.usda.gov</a:t>
            </a:r>
            <a:r>
              <a:rPr lang="en-US" sz="2800" dirty="0">
                <a:solidFill>
                  <a:srgbClr val="00B0F0"/>
                </a:solidFill>
                <a:latin typeface="Helvetica Neue Thin" charset="0"/>
                <a:ea typeface="Helvetica Neue Thin" charset="0"/>
                <a:cs typeface="Helvetica Neue Thin" charset="0"/>
              </a:rPr>
              <a:t>/snap/eligibility</a:t>
            </a:r>
          </a:p>
        </p:txBody>
      </p:sp>
    </p:spTree>
    <p:extLst>
      <p:ext uri="{BB962C8B-B14F-4D97-AF65-F5344CB8AC3E}">
        <p14:creationId xmlns:p14="http://schemas.microsoft.com/office/powerpoint/2010/main" val="21163154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If-else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910331" y="2430541"/>
            <a:ext cx="10675620" cy="2677656"/>
          </a:xfrm>
          <a:prstGeom prst="rect">
            <a:avLst/>
          </a:prstGeom>
          <a:solidFill>
            <a:schemeClr val="bg1">
              <a:lumMod val="95000"/>
            </a:schemeClr>
          </a:solidFill>
        </p:spPr>
        <p:txBody>
          <a:bodyPr wrap="square">
            <a:spAutoFit/>
          </a:bodyPr>
          <a:lstStyle/>
          <a:p>
            <a:pPr marL="571500" lvl="0" indent="-571500"/>
            <a:r>
              <a:rPr lang="en-US" sz="2800" dirty="0">
                <a:latin typeface="Courier New" charset="0"/>
                <a:ea typeface="Courier New" charset="0"/>
                <a:cs typeface="Courier New" charset="0"/>
              </a:rPr>
              <a:t>earth &lt;- "cubed"</a:t>
            </a:r>
          </a:p>
          <a:p>
            <a:pPr marL="571500" indent="-571500"/>
            <a:r>
              <a:rPr lang="en-US" sz="2800" dirty="0">
                <a:latin typeface="Courier New" charset="0"/>
                <a:ea typeface="Courier New" charset="0"/>
                <a:cs typeface="Courier New" charset="0"/>
              </a:rPr>
              <a:t>if(earth == "round"){</a:t>
            </a:r>
          </a:p>
          <a:p>
            <a:pPr marL="571500" lvl="0" indent="-571500"/>
            <a:r>
              <a:rPr lang="en-US" sz="2800" dirty="0">
                <a:latin typeface="Courier New" charset="0"/>
                <a:ea typeface="Courier New" charset="0"/>
                <a:cs typeface="Courier New" charset="0"/>
              </a:rPr>
              <a:t>	print("The Earth is a sphere!")</a:t>
            </a:r>
          </a:p>
          <a:p>
            <a:pPr marL="571500" lvl="0" indent="-571500"/>
            <a:r>
              <a:rPr lang="en-US" sz="2800" dirty="0">
                <a:latin typeface="Courier New" charset="0"/>
                <a:ea typeface="Courier New" charset="0"/>
                <a:cs typeface="Courier New" charset="0"/>
              </a:rPr>
              <a:t>} else {</a:t>
            </a:r>
          </a:p>
          <a:p>
            <a:pPr marL="571500" indent="-571500"/>
            <a:r>
              <a:rPr lang="en-US" sz="2800" dirty="0">
                <a:latin typeface="Courier New" charset="0"/>
                <a:ea typeface="Courier New" charset="0"/>
                <a:cs typeface="Courier New" charset="0"/>
              </a:rPr>
              <a:t>	print("Check again, buddy.")</a:t>
            </a:r>
          </a:p>
          <a:p>
            <a:pPr marL="571500" lvl="0" indent="-571500"/>
            <a:r>
              <a:rPr lang="en-US" sz="2800" dirty="0">
                <a:latin typeface="Courier New" charset="0"/>
                <a:ea typeface="Courier New" charset="0"/>
                <a:cs typeface="Courier New" charset="0"/>
              </a:rPr>
              <a:t>}</a:t>
            </a:r>
          </a:p>
        </p:txBody>
      </p:sp>
    </p:spTree>
    <p:extLst>
      <p:ext uri="{BB962C8B-B14F-4D97-AF65-F5344CB8AC3E}">
        <p14:creationId xmlns:p14="http://schemas.microsoft.com/office/powerpoint/2010/main" val="366900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2031107"/>
            <a:ext cx="9843770"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dirty="0">
                <a:solidFill>
                  <a:srgbClr val="0070C0"/>
                </a:solidFill>
                <a:latin typeface="Helvetica Neue Thin" charset="0"/>
                <a:ea typeface="Helvetica Neue Thin" charset="0"/>
                <a:cs typeface="Helvetica Neue Thin" charset="0"/>
              </a:rPr>
              <a:t>If-else can be greatly expanded to handle more complex scenarios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If-else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1027158" y="3510927"/>
            <a:ext cx="5101802" cy="2246769"/>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if([statement]){</a:t>
            </a:r>
          </a:p>
          <a:p>
            <a:pPr marL="571500" lvl="0" indent="-571500"/>
            <a:r>
              <a:rPr lang="en-US" sz="2000" dirty="0">
                <a:latin typeface="Courier New" charset="0"/>
                <a:ea typeface="Courier New" charset="0"/>
                <a:cs typeface="Courier New" charset="0"/>
              </a:rPr>
              <a:t>	#Action 1</a:t>
            </a:r>
          </a:p>
          <a:p>
            <a:pPr marL="571500" indent="-571500"/>
            <a:r>
              <a:rPr lang="en-US" sz="2000" dirty="0">
                <a:latin typeface="Courier New" charset="0"/>
                <a:ea typeface="Courier New" charset="0"/>
                <a:cs typeface="Courier New" charset="0"/>
              </a:rPr>
              <a:t>} else if([another statement]){</a:t>
            </a:r>
          </a:p>
          <a:p>
            <a:pPr marL="571500" lvl="0" indent="-571500"/>
            <a:r>
              <a:rPr lang="en-US" sz="2000" dirty="0">
                <a:latin typeface="Courier New" charset="0"/>
                <a:ea typeface="Courier New" charset="0"/>
                <a:cs typeface="Courier New" charset="0"/>
              </a:rPr>
              <a:t>	#Action 2</a:t>
            </a:r>
          </a:p>
          <a:p>
            <a:pPr marL="571500" lvl="0" indent="-571500"/>
            <a:r>
              <a:rPr lang="en-US" sz="2000" dirty="0">
                <a:latin typeface="Courier New" charset="0"/>
                <a:ea typeface="Courier New" charset="0"/>
                <a:cs typeface="Courier New" charset="0"/>
              </a:rPr>
              <a:t>} else {</a:t>
            </a:r>
          </a:p>
          <a:p>
            <a:pPr marL="571500" lvl="0" indent="-571500"/>
            <a:r>
              <a:rPr lang="en-US" sz="2000" dirty="0">
                <a:latin typeface="Courier New" charset="0"/>
                <a:ea typeface="Courier New" charset="0"/>
                <a:cs typeface="Courier New" charset="0"/>
              </a:rPr>
              <a:t>	#Action 3</a:t>
            </a:r>
          </a:p>
          <a:p>
            <a:pPr marL="571500" lvl="0" indent="-571500"/>
            <a:r>
              <a:rPr lang="en-US" sz="2000" dirty="0">
                <a:latin typeface="Courier New" charset="0"/>
                <a:ea typeface="Courier New" charset="0"/>
                <a:cs typeface="Courier New" charset="0"/>
              </a:rPr>
              <a:t>}</a:t>
            </a:r>
          </a:p>
        </p:txBody>
      </p:sp>
      <p:sp>
        <p:nvSpPr>
          <p:cNvPr id="8" name="Oval 7"/>
          <p:cNvSpPr/>
          <p:nvPr/>
        </p:nvSpPr>
        <p:spPr>
          <a:xfrm>
            <a:off x="6256674" y="3811110"/>
            <a:ext cx="1515031" cy="476071"/>
          </a:xfrm>
          <a:prstGeom prst="ellipse">
            <a:avLst/>
          </a:prstGeom>
          <a:solidFill>
            <a:schemeClr val="accent6"/>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Action 1</a:t>
            </a:r>
          </a:p>
        </p:txBody>
      </p:sp>
      <p:sp>
        <p:nvSpPr>
          <p:cNvPr id="11" name="Rectangle 10"/>
          <p:cNvSpPr/>
          <p:nvPr/>
        </p:nvSpPr>
        <p:spPr>
          <a:xfrm>
            <a:off x="7303879" y="2844854"/>
            <a:ext cx="1987496"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Statement</a:t>
            </a:r>
          </a:p>
        </p:txBody>
      </p:sp>
      <p:cxnSp>
        <p:nvCxnSpPr>
          <p:cNvPr id="12" name="Elbow Connector 11"/>
          <p:cNvCxnSpPr/>
          <p:nvPr/>
        </p:nvCxnSpPr>
        <p:spPr>
          <a:xfrm rot="5400000">
            <a:off x="7297876" y="2797741"/>
            <a:ext cx="614084" cy="1385418"/>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p:nvPr/>
        </p:nvCxnSpPr>
        <p:spPr>
          <a:xfrm rot="16200000" flipH="1">
            <a:off x="8715153" y="2765882"/>
            <a:ext cx="613724" cy="1448776"/>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7625161" y="3209491"/>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15" name="Rectangle 14"/>
          <p:cNvSpPr/>
          <p:nvPr/>
        </p:nvSpPr>
        <p:spPr>
          <a:xfrm flipH="1">
            <a:off x="7951029" y="3229477"/>
            <a:ext cx="144066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17" name="Oval 16"/>
          <p:cNvSpPr/>
          <p:nvPr/>
        </p:nvSpPr>
        <p:spPr>
          <a:xfrm>
            <a:off x="7789477" y="4763252"/>
            <a:ext cx="1525973" cy="476071"/>
          </a:xfrm>
          <a:prstGeom prst="ellipse">
            <a:avLst/>
          </a:prstGeom>
          <a:solidFill>
            <a:schemeClr val="accent1"/>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Action 2</a:t>
            </a:r>
          </a:p>
        </p:txBody>
      </p:sp>
      <p:sp>
        <p:nvSpPr>
          <p:cNvPr id="18" name="Rectangle 17"/>
          <p:cNvSpPr/>
          <p:nvPr/>
        </p:nvSpPr>
        <p:spPr>
          <a:xfrm>
            <a:off x="8836682" y="3779154"/>
            <a:ext cx="1987496"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Statement 2</a:t>
            </a:r>
          </a:p>
        </p:txBody>
      </p:sp>
      <p:cxnSp>
        <p:nvCxnSpPr>
          <p:cNvPr id="19" name="Elbow Connector 18"/>
          <p:cNvCxnSpPr>
            <a:stCxn id="18" idx="2"/>
            <a:endCxn id="17" idx="0"/>
          </p:cNvCxnSpPr>
          <p:nvPr/>
        </p:nvCxnSpPr>
        <p:spPr>
          <a:xfrm rot="5400000">
            <a:off x="8868675" y="3801497"/>
            <a:ext cx="645544" cy="1277966"/>
          </a:xfrm>
          <a:prstGeom prst="bentConnector3">
            <a:avLst>
              <a:gd name="adj1" fmla="val 50000"/>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18" idx="2"/>
            <a:endCxn id="23" idx="0"/>
          </p:cNvCxnSpPr>
          <p:nvPr/>
        </p:nvCxnSpPr>
        <p:spPr>
          <a:xfrm rot="16200000" flipH="1">
            <a:off x="10216684" y="3731454"/>
            <a:ext cx="676269" cy="1448776"/>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9157964" y="4143791"/>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22" name="Rectangle 21"/>
          <p:cNvSpPr/>
          <p:nvPr/>
        </p:nvSpPr>
        <p:spPr>
          <a:xfrm flipH="1">
            <a:off x="9483832" y="4163777"/>
            <a:ext cx="144066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23" name="Oval 22"/>
          <p:cNvSpPr/>
          <p:nvPr/>
        </p:nvSpPr>
        <p:spPr>
          <a:xfrm>
            <a:off x="10486765" y="4793977"/>
            <a:ext cx="1584882" cy="476071"/>
          </a:xfrm>
          <a:prstGeom prst="ellipse">
            <a:avLst/>
          </a:prstGeom>
          <a:solidFill>
            <a:srgbClr val="FF0000"/>
          </a:solidFill>
        </p:spPr>
        <p:txBody>
          <a:bodyPr wrap="square" anchor="b">
            <a:spAutoFit/>
          </a:bodyPr>
          <a:lstStyle/>
          <a:p>
            <a:pPr algn="ctr"/>
            <a:r>
              <a:rPr lang="en-US" sz="1600">
                <a:solidFill>
                  <a:schemeClr val="bg1"/>
                </a:solidFill>
                <a:latin typeface="Helvetica Neue Thin" charset="0"/>
                <a:ea typeface="Helvetica Neue Thin" charset="0"/>
                <a:cs typeface="Helvetica Neue Thin" charset="0"/>
              </a:rPr>
              <a:t>Action 3</a:t>
            </a:r>
            <a:endParaRPr lang="en-US" sz="16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478481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32</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If-else structure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910331" y="2430541"/>
            <a:ext cx="10675620" cy="3539430"/>
          </a:xfrm>
          <a:prstGeom prst="rect">
            <a:avLst/>
          </a:prstGeom>
          <a:solidFill>
            <a:schemeClr val="bg1">
              <a:lumMod val="95000"/>
            </a:schemeClr>
          </a:solidFill>
        </p:spPr>
        <p:txBody>
          <a:bodyPr wrap="square">
            <a:spAutoFit/>
          </a:bodyPr>
          <a:lstStyle/>
          <a:p>
            <a:pPr marL="571500" indent="-571500"/>
            <a:r>
              <a:rPr lang="en-US" sz="2800" dirty="0">
                <a:latin typeface="Courier New" charset="0"/>
                <a:ea typeface="Courier New" charset="0"/>
                <a:cs typeface="Courier New" charset="0"/>
              </a:rPr>
              <a:t>earth &lt;- "ball"</a:t>
            </a:r>
          </a:p>
          <a:p>
            <a:pPr marL="571500" indent="-571500"/>
            <a:r>
              <a:rPr lang="en-US" sz="2800" dirty="0">
                <a:latin typeface="Courier New" charset="0"/>
                <a:ea typeface="Courier New" charset="0"/>
                <a:cs typeface="Courier New" charset="0"/>
              </a:rPr>
              <a:t>if(earth == "sphere"){</a:t>
            </a:r>
          </a:p>
          <a:p>
            <a:pPr marL="571500" lvl="0" indent="-571500"/>
            <a:r>
              <a:rPr lang="en-US" sz="2800" dirty="0">
                <a:latin typeface="Courier New" charset="0"/>
                <a:ea typeface="Courier New" charset="0"/>
                <a:cs typeface="Courier New" charset="0"/>
              </a:rPr>
              <a:t>	print("Indeed, the earth is a sphere!")</a:t>
            </a:r>
          </a:p>
          <a:p>
            <a:pPr marL="571500" indent="-571500"/>
            <a:r>
              <a:rPr lang="en-US" sz="2800" dirty="0">
                <a:latin typeface="Courier New" charset="0"/>
                <a:ea typeface="Courier New" charset="0"/>
                <a:cs typeface="Courier New" charset="0"/>
              </a:rPr>
              <a:t>} else if(earth == "ball"){</a:t>
            </a:r>
          </a:p>
          <a:p>
            <a:pPr marL="571500" lvl="0" indent="-571500"/>
            <a:r>
              <a:rPr lang="en-US" sz="2800" dirty="0">
                <a:latin typeface="Courier New" charset="0"/>
                <a:ea typeface="Courier New" charset="0"/>
                <a:cs typeface="Courier New" charset="0"/>
              </a:rPr>
              <a:t>	print("There’s a better word for that. ")</a:t>
            </a:r>
          </a:p>
          <a:p>
            <a:pPr marL="571500" lvl="0" indent="-571500"/>
            <a:r>
              <a:rPr lang="en-US" sz="2800" dirty="0">
                <a:latin typeface="Courier New" charset="0"/>
                <a:ea typeface="Courier New" charset="0"/>
                <a:cs typeface="Courier New" charset="0"/>
              </a:rPr>
              <a:t>} else {</a:t>
            </a:r>
          </a:p>
          <a:p>
            <a:pPr marL="571500" indent="-571500"/>
            <a:r>
              <a:rPr lang="en-US" sz="2800" dirty="0">
                <a:latin typeface="Courier New" charset="0"/>
                <a:ea typeface="Courier New" charset="0"/>
                <a:cs typeface="Courier New" charset="0"/>
              </a:rPr>
              <a:t>	print("Nope.")</a:t>
            </a:r>
          </a:p>
          <a:p>
            <a:pPr marL="571500" lvl="0" indent="-571500"/>
            <a:r>
              <a:rPr lang="en-US" sz="2800" dirty="0">
                <a:latin typeface="Courier New" charset="0"/>
                <a:ea typeface="Courier New" charset="0"/>
                <a:cs typeface="Courier New" charset="0"/>
              </a:rPr>
              <a:t>}</a:t>
            </a:r>
          </a:p>
        </p:txBody>
      </p:sp>
    </p:spTree>
    <p:extLst>
      <p:ext uri="{BB962C8B-B14F-4D97-AF65-F5344CB8AC3E}">
        <p14:creationId xmlns:p14="http://schemas.microsoft.com/office/powerpoint/2010/main" val="1668988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5481958" y="947688"/>
            <a:ext cx="5387117"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dirty="0">
                <a:solidFill>
                  <a:srgbClr val="0070C0"/>
                </a:solidFill>
                <a:latin typeface="Helvetica Neue Thin" charset="0"/>
                <a:ea typeface="Helvetica Neue Thin" charset="0"/>
                <a:cs typeface="Helvetica Neue Thin" charset="0"/>
              </a:rPr>
              <a:t>Write the if-else code to print the </a:t>
            </a:r>
            <a:r>
              <a:rPr lang="en-US" sz="3200">
                <a:solidFill>
                  <a:srgbClr val="0070C0"/>
                </a:solidFill>
                <a:latin typeface="Helvetica Neue Thin" charset="0"/>
                <a:ea typeface="Helvetica Neue Thin" charset="0"/>
                <a:cs typeface="Helvetica Neue Thin" charset="0"/>
              </a:rPr>
              <a:t>values in red</a:t>
            </a:r>
            <a:endParaRPr lang="en-US" sz="3200" dirty="0">
              <a:solidFill>
                <a:srgbClr val="0070C0"/>
              </a:solidFill>
              <a:latin typeface="Helvetica Neue Thin" charset="0"/>
              <a:ea typeface="Helvetica Neue Thin" charset="0"/>
              <a:cs typeface="Helvetica Neue Thin" charset="0"/>
            </a:endParaRPr>
          </a:p>
        </p:txBody>
      </p:sp>
      <p:sp>
        <p:nvSpPr>
          <p:cNvPr id="9" name="Rectangle 8"/>
          <p:cNvSpPr/>
          <p:nvPr/>
        </p:nvSpPr>
        <p:spPr>
          <a:xfrm>
            <a:off x="-7564820" y="932523"/>
            <a:ext cx="12805986" cy="1323439"/>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Nested if-else</a:t>
            </a:r>
          </a:p>
          <a:p>
            <a:pPr algn="r"/>
            <a:r>
              <a:rPr lang="en-US" sz="4000" dirty="0">
                <a:solidFill>
                  <a:schemeClr val="bg1"/>
                </a:solidFill>
                <a:latin typeface="Avenir Book" charset="0"/>
                <a:ea typeface="Avenir Book" charset="0"/>
                <a:cs typeface="Avenir Book" charset="0"/>
              </a:rPr>
              <a:t>exercise</a:t>
            </a:r>
            <a:endParaRPr lang="en-US" sz="3600" dirty="0">
              <a:solidFill>
                <a:schemeClr val="bg1"/>
              </a:solidFill>
              <a:latin typeface="Avenir Book" charset="0"/>
              <a:ea typeface="Avenir Book" charset="0"/>
              <a:cs typeface="Avenir Book" charset="0"/>
            </a:endParaRPr>
          </a:p>
        </p:txBody>
      </p:sp>
      <p:sp>
        <p:nvSpPr>
          <p:cNvPr id="11" name="Rectangle 10"/>
          <p:cNvSpPr/>
          <p:nvPr/>
        </p:nvSpPr>
        <p:spPr>
          <a:xfrm>
            <a:off x="5481958" y="2422927"/>
            <a:ext cx="1303278"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x &gt; 5</a:t>
            </a:r>
          </a:p>
        </p:txBody>
      </p:sp>
      <p:cxnSp>
        <p:nvCxnSpPr>
          <p:cNvPr id="12" name="Elbow Connector 11"/>
          <p:cNvCxnSpPr>
            <a:stCxn id="11" idx="2"/>
            <a:endCxn id="28" idx="0"/>
          </p:cNvCxnSpPr>
          <p:nvPr/>
        </p:nvCxnSpPr>
        <p:spPr>
          <a:xfrm rot="5400000">
            <a:off x="4925994" y="2184222"/>
            <a:ext cx="630345" cy="1784863"/>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11" idx="2"/>
            <a:endCxn id="18" idx="0"/>
          </p:cNvCxnSpPr>
          <p:nvPr/>
        </p:nvCxnSpPr>
        <p:spPr>
          <a:xfrm rot="16200000" flipH="1">
            <a:off x="6588104" y="2306974"/>
            <a:ext cx="612367" cy="1521380"/>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5444412" y="2793489"/>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15" name="Rectangle 14"/>
          <p:cNvSpPr/>
          <p:nvPr/>
        </p:nvSpPr>
        <p:spPr>
          <a:xfrm flipH="1">
            <a:off x="5819807" y="2782199"/>
            <a:ext cx="144066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18" name="Rectangle 17"/>
          <p:cNvSpPr/>
          <p:nvPr/>
        </p:nvSpPr>
        <p:spPr>
          <a:xfrm>
            <a:off x="7003338" y="3373848"/>
            <a:ext cx="1303278"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x &lt; 0</a:t>
            </a:r>
          </a:p>
        </p:txBody>
      </p:sp>
      <p:cxnSp>
        <p:nvCxnSpPr>
          <p:cNvPr id="19" name="Elbow Connector 18"/>
          <p:cNvCxnSpPr>
            <a:stCxn id="18" idx="2"/>
            <a:endCxn id="64" idx="0"/>
          </p:cNvCxnSpPr>
          <p:nvPr/>
        </p:nvCxnSpPr>
        <p:spPr>
          <a:xfrm rot="5400000">
            <a:off x="6930824" y="3670153"/>
            <a:ext cx="681905" cy="766402"/>
          </a:xfrm>
          <a:prstGeom prst="bentConnector3">
            <a:avLst>
              <a:gd name="adj1" fmla="val 50000"/>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18" idx="2"/>
            <a:endCxn id="23" idx="0"/>
          </p:cNvCxnSpPr>
          <p:nvPr/>
        </p:nvCxnSpPr>
        <p:spPr>
          <a:xfrm rot="16200000" flipH="1">
            <a:off x="7828142" y="3539236"/>
            <a:ext cx="663155" cy="1009485"/>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6962197" y="3755796"/>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22" name="Rectangle 21"/>
          <p:cNvSpPr/>
          <p:nvPr/>
        </p:nvSpPr>
        <p:spPr>
          <a:xfrm flipH="1">
            <a:off x="7668286" y="3761927"/>
            <a:ext cx="906161"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23" name="Oval 22"/>
          <p:cNvSpPr/>
          <p:nvPr/>
        </p:nvSpPr>
        <p:spPr>
          <a:xfrm>
            <a:off x="7682633" y="4375557"/>
            <a:ext cx="1963657" cy="476071"/>
          </a:xfrm>
          <a:prstGeom prst="ellipse">
            <a:avLst/>
          </a:prstGeom>
          <a:solidFill>
            <a:srgbClr val="FF0000"/>
          </a:solidFill>
        </p:spPr>
        <p:txBody>
          <a:bodyPr wrap="square" anchor="b">
            <a:spAutoFit/>
          </a:bodyPr>
          <a:lstStyle/>
          <a:p>
            <a:pPr algn="ctr"/>
            <a:r>
              <a:rPr lang="en-US" sz="1600" dirty="0">
                <a:solidFill>
                  <a:schemeClr val="bg1"/>
                </a:solidFill>
                <a:latin typeface="Helvetica Neue Thin" charset="0"/>
                <a:ea typeface="Helvetica Neue Thin" charset="0"/>
                <a:cs typeface="Helvetica Neue Thin" charset="0"/>
              </a:rPr>
              <a:t>0 &lt;= x &lt;= 5 </a:t>
            </a:r>
          </a:p>
        </p:txBody>
      </p:sp>
      <p:sp>
        <p:nvSpPr>
          <p:cNvPr id="28" name="Rectangle 27"/>
          <p:cNvSpPr/>
          <p:nvPr/>
        </p:nvSpPr>
        <p:spPr>
          <a:xfrm>
            <a:off x="3697095" y="3391826"/>
            <a:ext cx="1303278"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x &gt; 10</a:t>
            </a:r>
          </a:p>
        </p:txBody>
      </p:sp>
      <p:cxnSp>
        <p:nvCxnSpPr>
          <p:cNvPr id="29" name="Elbow Connector 28"/>
          <p:cNvCxnSpPr>
            <a:stCxn id="28" idx="2"/>
            <a:endCxn id="40" idx="0"/>
          </p:cNvCxnSpPr>
          <p:nvPr/>
        </p:nvCxnSpPr>
        <p:spPr>
          <a:xfrm rot="5400000">
            <a:off x="3364558" y="3567398"/>
            <a:ext cx="821194" cy="1147158"/>
          </a:xfrm>
          <a:prstGeom prst="bentConnector3">
            <a:avLst>
              <a:gd name="adj1" fmla="val 50000"/>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28" idx="2"/>
            <a:endCxn id="33" idx="0"/>
          </p:cNvCxnSpPr>
          <p:nvPr/>
        </p:nvCxnSpPr>
        <p:spPr>
          <a:xfrm rot="16200000" flipH="1">
            <a:off x="4391371" y="3687743"/>
            <a:ext cx="807158" cy="892432"/>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3657942" y="3778690"/>
            <a:ext cx="772780" cy="307777"/>
          </a:xfrm>
          <a:prstGeom prst="rect">
            <a:avLst/>
          </a:prstGeom>
        </p:spPr>
        <p:txBody>
          <a:bodyPr wrap="square">
            <a:spAutoFit/>
          </a:bodyPr>
          <a:lstStyle/>
          <a:p>
            <a:pPr algn="ctr"/>
            <a:r>
              <a:rPr lang="en-US" sz="140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32" name="Rectangle 31"/>
          <p:cNvSpPr/>
          <p:nvPr/>
        </p:nvSpPr>
        <p:spPr>
          <a:xfrm flipH="1">
            <a:off x="4359291" y="3778690"/>
            <a:ext cx="772661"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33" name="Oval 32"/>
          <p:cNvSpPr/>
          <p:nvPr/>
        </p:nvSpPr>
        <p:spPr>
          <a:xfrm>
            <a:off x="4348734" y="4537538"/>
            <a:ext cx="1784863" cy="476071"/>
          </a:xfrm>
          <a:prstGeom prst="ellipse">
            <a:avLst/>
          </a:prstGeom>
          <a:solidFill>
            <a:srgbClr val="FF0000"/>
          </a:solidFill>
        </p:spPr>
        <p:txBody>
          <a:bodyPr wrap="square" anchor="b">
            <a:spAutoFit/>
          </a:bodyPr>
          <a:lstStyle/>
          <a:p>
            <a:pPr algn="ctr"/>
            <a:r>
              <a:rPr lang="en-US" sz="1600" dirty="0">
                <a:solidFill>
                  <a:schemeClr val="bg1"/>
                </a:solidFill>
                <a:latin typeface="Helvetica Neue Thin" charset="0"/>
                <a:ea typeface="Helvetica Neue Thin" charset="0"/>
                <a:cs typeface="Helvetica Neue Thin" charset="0"/>
              </a:rPr>
              <a:t>5 &lt; x &lt;=10</a:t>
            </a:r>
          </a:p>
        </p:txBody>
      </p:sp>
      <p:sp>
        <p:nvSpPr>
          <p:cNvPr id="40" name="Oval 39"/>
          <p:cNvSpPr/>
          <p:nvPr/>
        </p:nvSpPr>
        <p:spPr>
          <a:xfrm>
            <a:off x="2473377" y="4551574"/>
            <a:ext cx="1456398" cy="476071"/>
          </a:xfrm>
          <a:prstGeom prst="ellipse">
            <a:avLst/>
          </a:prstGeom>
          <a:solidFill>
            <a:srgbClr val="FF0000"/>
          </a:solidFill>
        </p:spPr>
        <p:txBody>
          <a:bodyPr wrap="square" anchor="b">
            <a:spAutoFit/>
          </a:bodyPr>
          <a:lstStyle/>
          <a:p>
            <a:pPr algn="ctr"/>
            <a:r>
              <a:rPr lang="en-US" sz="1600" dirty="0">
                <a:solidFill>
                  <a:schemeClr val="bg1"/>
                </a:solidFill>
                <a:latin typeface="Helvetica Neue Thin" charset="0"/>
                <a:ea typeface="Helvetica Neue Thin" charset="0"/>
                <a:cs typeface="Helvetica Neue Thin" charset="0"/>
              </a:rPr>
              <a:t>x &gt; 10</a:t>
            </a:r>
          </a:p>
        </p:txBody>
      </p:sp>
      <p:cxnSp>
        <p:nvCxnSpPr>
          <p:cNvPr id="46" name="Elbow Connector 45"/>
          <p:cNvCxnSpPr>
            <a:stCxn id="64" idx="2"/>
            <a:endCxn id="51" idx="0"/>
          </p:cNvCxnSpPr>
          <p:nvPr/>
        </p:nvCxnSpPr>
        <p:spPr>
          <a:xfrm rot="5400000">
            <a:off x="6046756" y="4721034"/>
            <a:ext cx="829993" cy="853647"/>
          </a:xfrm>
          <a:prstGeom prst="bentConnector3">
            <a:avLst>
              <a:gd name="adj1" fmla="val 50000"/>
            </a:avLst>
          </a:prstGeom>
          <a:ln w="381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64" idx="2"/>
            <a:endCxn id="50" idx="0"/>
          </p:cNvCxnSpPr>
          <p:nvPr/>
        </p:nvCxnSpPr>
        <p:spPr>
          <a:xfrm rot="16200000" flipH="1">
            <a:off x="6933261" y="4688174"/>
            <a:ext cx="829993" cy="919365"/>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6214261" y="4870378"/>
            <a:ext cx="77278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TRUE</a:t>
            </a:r>
            <a:endParaRPr lang="en-US" sz="1200" dirty="0">
              <a:solidFill>
                <a:schemeClr val="tx2"/>
              </a:solidFill>
              <a:latin typeface="Helvetica Neue Thin" charset="0"/>
              <a:ea typeface="Helvetica Neue Thin" charset="0"/>
              <a:cs typeface="Helvetica Neue Thin" charset="0"/>
            </a:endParaRPr>
          </a:p>
        </p:txBody>
      </p:sp>
      <p:sp>
        <p:nvSpPr>
          <p:cNvPr id="49" name="Rectangle 48"/>
          <p:cNvSpPr/>
          <p:nvPr/>
        </p:nvSpPr>
        <p:spPr>
          <a:xfrm flipH="1">
            <a:off x="6540137" y="4893522"/>
            <a:ext cx="1440660" cy="307777"/>
          </a:xfrm>
          <a:prstGeom prst="rect">
            <a:avLst/>
          </a:prstGeom>
        </p:spPr>
        <p:txBody>
          <a:bodyPr wrap="square">
            <a:spAutoFit/>
          </a:bodyPr>
          <a:lstStyle/>
          <a:p>
            <a:pPr algn="ctr"/>
            <a:r>
              <a:rPr lang="en-US" sz="1400" dirty="0">
                <a:solidFill>
                  <a:schemeClr val="tx2"/>
                </a:solidFill>
                <a:latin typeface="Helvetica Neue Thin" charset="0"/>
                <a:ea typeface="Helvetica Neue Thin" charset="0"/>
                <a:cs typeface="Helvetica Neue Thin" charset="0"/>
              </a:rPr>
              <a:t>FALSE</a:t>
            </a:r>
            <a:endParaRPr lang="en-US" sz="1200" dirty="0">
              <a:solidFill>
                <a:schemeClr val="tx2"/>
              </a:solidFill>
              <a:latin typeface="Helvetica Neue Thin" charset="0"/>
              <a:ea typeface="Helvetica Neue Thin" charset="0"/>
              <a:cs typeface="Helvetica Neue Thin" charset="0"/>
            </a:endParaRPr>
          </a:p>
        </p:txBody>
      </p:sp>
      <p:sp>
        <p:nvSpPr>
          <p:cNvPr id="50" name="Oval 49"/>
          <p:cNvSpPr/>
          <p:nvPr/>
        </p:nvSpPr>
        <p:spPr>
          <a:xfrm>
            <a:off x="6785236" y="5562854"/>
            <a:ext cx="2045408" cy="476071"/>
          </a:xfrm>
          <a:prstGeom prst="ellipse">
            <a:avLst/>
          </a:prstGeom>
          <a:solidFill>
            <a:srgbClr val="FF0000"/>
          </a:solidFill>
        </p:spPr>
        <p:txBody>
          <a:bodyPr wrap="square" anchor="b">
            <a:spAutoFit/>
          </a:bodyPr>
          <a:lstStyle/>
          <a:p>
            <a:pPr algn="ctr"/>
            <a:r>
              <a:rPr lang="en-US" sz="1600">
                <a:solidFill>
                  <a:schemeClr val="bg1"/>
                </a:solidFill>
                <a:latin typeface="Helvetica Neue Thin" charset="0"/>
                <a:ea typeface="Helvetica Neue Thin" charset="0"/>
                <a:cs typeface="Helvetica Neue Thin" charset="0"/>
              </a:rPr>
              <a:t>-10 &lt;= x &lt; 0</a:t>
            </a:r>
            <a:endParaRPr lang="en-US" sz="1600" dirty="0">
              <a:solidFill>
                <a:schemeClr val="bg1"/>
              </a:solidFill>
              <a:latin typeface="Helvetica Neue Thin" charset="0"/>
              <a:ea typeface="Helvetica Neue Thin" charset="0"/>
              <a:cs typeface="Helvetica Neue Thin" charset="0"/>
            </a:endParaRPr>
          </a:p>
        </p:txBody>
      </p:sp>
      <p:sp>
        <p:nvSpPr>
          <p:cNvPr id="51" name="Oval 50"/>
          <p:cNvSpPr/>
          <p:nvPr/>
        </p:nvSpPr>
        <p:spPr>
          <a:xfrm>
            <a:off x="5444412" y="5562854"/>
            <a:ext cx="1181032" cy="476071"/>
          </a:xfrm>
          <a:prstGeom prst="ellipse">
            <a:avLst/>
          </a:prstGeom>
          <a:solidFill>
            <a:srgbClr val="FF0000"/>
          </a:solidFill>
        </p:spPr>
        <p:txBody>
          <a:bodyPr wrap="square" anchor="b">
            <a:spAutoFit/>
          </a:bodyPr>
          <a:lstStyle/>
          <a:p>
            <a:pPr algn="ctr"/>
            <a:r>
              <a:rPr lang="en-US" sz="1600" dirty="0">
                <a:solidFill>
                  <a:schemeClr val="bg1"/>
                </a:solidFill>
                <a:latin typeface="Helvetica Neue Thin" charset="0"/>
                <a:ea typeface="Helvetica Neue Thin" charset="0"/>
                <a:cs typeface="Helvetica Neue Thin" charset="0"/>
              </a:rPr>
              <a:t>x &lt; 10</a:t>
            </a:r>
          </a:p>
        </p:txBody>
      </p:sp>
      <p:sp>
        <p:nvSpPr>
          <p:cNvPr id="64" name="Rectangle 63"/>
          <p:cNvSpPr/>
          <p:nvPr/>
        </p:nvSpPr>
        <p:spPr>
          <a:xfrm>
            <a:off x="6236936" y="4394307"/>
            <a:ext cx="1303278" cy="338554"/>
          </a:xfrm>
          <a:prstGeom prst="rect">
            <a:avLst/>
          </a:prstGeom>
          <a:solidFill>
            <a:schemeClr val="bg1">
              <a:lumMod val="65000"/>
            </a:schemeClr>
          </a:solidFill>
        </p:spPr>
        <p:txBody>
          <a:bodyPr wrap="square">
            <a:spAutoFit/>
          </a:bodyPr>
          <a:lstStyle/>
          <a:p>
            <a:pPr algn="ctr"/>
            <a:r>
              <a:rPr lang="en-US" sz="1600" dirty="0">
                <a:solidFill>
                  <a:schemeClr val="bg1"/>
                </a:solidFill>
                <a:latin typeface="Helvetica Neue Thin" charset="0"/>
                <a:ea typeface="Helvetica Neue Thin" charset="0"/>
                <a:cs typeface="Helvetica Neue Thin" charset="0"/>
              </a:rPr>
              <a:t>x &lt; -10</a:t>
            </a:r>
          </a:p>
        </p:txBody>
      </p:sp>
    </p:spTree>
    <p:extLst>
      <p:ext uri="{BB962C8B-B14F-4D97-AF65-F5344CB8AC3E}">
        <p14:creationId xmlns:p14="http://schemas.microsoft.com/office/powerpoint/2010/main" val="16030942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932523"/>
            <a:ext cx="13875679"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If-else structure</a:t>
            </a:r>
            <a:r>
              <a:rPr lang="en-US" sz="4000">
                <a:solidFill>
                  <a:schemeClr val="bg1"/>
                </a:solidFill>
                <a:latin typeface="Avenir Book" charset="0"/>
                <a:ea typeface="Avenir Book" charset="0"/>
                <a:cs typeface="Avenir Book" charset="0"/>
              </a:rPr>
              <a:t>: exercise</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973048" y="1962894"/>
            <a:ext cx="10675620" cy="4278094"/>
          </a:xfrm>
          <a:prstGeom prst="rect">
            <a:avLst/>
          </a:prstGeom>
          <a:solidFill>
            <a:schemeClr val="bg1">
              <a:lumMod val="95000"/>
            </a:schemeClr>
          </a:solidFill>
        </p:spPr>
        <p:txBody>
          <a:bodyPr wrap="square">
            <a:spAutoFit/>
          </a:bodyPr>
          <a:lstStyle/>
          <a:p>
            <a:pPr marL="571500" lvl="0" indent="-571500"/>
            <a:r>
              <a:rPr lang="en-US" sz="1600" dirty="0">
                <a:latin typeface="Courier New" charset="0"/>
                <a:ea typeface="Courier New" charset="0"/>
                <a:cs typeface="Courier New" charset="0"/>
              </a:rPr>
              <a:t>if(x &gt; 5){</a:t>
            </a:r>
          </a:p>
          <a:p>
            <a:pPr marL="571500" indent="-571500"/>
            <a:r>
              <a:rPr lang="en-US" sz="1600" dirty="0">
                <a:latin typeface="Courier New" charset="0"/>
                <a:ea typeface="Courier New" charset="0"/>
                <a:cs typeface="Courier New" charset="0"/>
              </a:rPr>
              <a:t>	if(x &gt; 10){</a:t>
            </a:r>
          </a:p>
          <a:p>
            <a:pPr marL="571500" indent="-571500"/>
            <a:r>
              <a:rPr lang="en-US" sz="1600" dirty="0">
                <a:latin typeface="Courier New" charset="0"/>
                <a:ea typeface="Courier New" charset="0"/>
                <a:cs typeface="Courier New" charset="0"/>
              </a:rPr>
              <a:t>		 print("x &gt; 10")</a:t>
            </a:r>
          </a:p>
          <a:p>
            <a:pPr marL="1028700" lvl="1" indent="-571500"/>
            <a:r>
              <a:rPr lang="en-US" sz="1600" dirty="0">
                <a:latin typeface="Courier New" charset="0"/>
                <a:ea typeface="Courier New" charset="0"/>
                <a:cs typeface="Courier New" charset="0"/>
              </a:rPr>
              <a:t>} else {</a:t>
            </a:r>
          </a:p>
          <a:p>
            <a:pPr marL="1028700" lvl="1" indent="-571500"/>
            <a:r>
              <a:rPr lang="en-US" sz="1600" dirty="0">
                <a:latin typeface="Courier New" charset="0"/>
                <a:ea typeface="Courier New" charset="0"/>
                <a:cs typeface="Courier New" charset="0"/>
              </a:rPr>
              <a:t>	 print("5 &lt; x &lt;= 10")</a:t>
            </a:r>
          </a:p>
          <a:p>
            <a:pPr marL="1028700" lvl="1" indent="-571500"/>
            <a:r>
              <a:rPr lang="en-US" sz="1600" dirty="0">
                <a:latin typeface="Courier New" charset="0"/>
                <a:ea typeface="Courier New" charset="0"/>
                <a:cs typeface="Courier New" charset="0"/>
              </a:rPr>
              <a:t>}</a:t>
            </a:r>
          </a:p>
          <a:p>
            <a:pPr marL="571500" indent="-571500"/>
            <a:r>
              <a:rPr lang="en-US" sz="1600" dirty="0">
                <a:latin typeface="Courier New" charset="0"/>
                <a:ea typeface="Courier New" charset="0"/>
                <a:cs typeface="Courier New" charset="0"/>
              </a:rPr>
              <a:t>} else {</a:t>
            </a:r>
          </a:p>
          <a:p>
            <a:pPr marL="571500" indent="-571500"/>
            <a:r>
              <a:rPr lang="en-US" sz="1600" dirty="0">
                <a:latin typeface="Courier New" charset="0"/>
                <a:ea typeface="Courier New" charset="0"/>
                <a:cs typeface="Courier New" charset="0"/>
              </a:rPr>
              <a:t>	if(x &lt; 0 ){</a:t>
            </a:r>
          </a:p>
          <a:p>
            <a:pPr marL="1028700" lvl="1" indent="-571500"/>
            <a:r>
              <a:rPr lang="en-US" sz="1600" dirty="0">
                <a:latin typeface="Courier New" charset="0"/>
                <a:ea typeface="Courier New" charset="0"/>
                <a:cs typeface="Courier New" charset="0"/>
              </a:rPr>
              <a:t>	if(x &lt; - 10){</a:t>
            </a:r>
          </a:p>
          <a:p>
            <a:pPr marL="1028700" lvl="1" indent="-571500"/>
            <a:r>
              <a:rPr lang="en-US" sz="1600" dirty="0">
                <a:latin typeface="Courier New" charset="0"/>
                <a:ea typeface="Courier New" charset="0"/>
                <a:cs typeface="Courier New" charset="0"/>
              </a:rPr>
              <a:t>		 print("x &lt; -10")} </a:t>
            </a:r>
          </a:p>
          <a:p>
            <a:pPr marL="1028700" lvl="1" indent="-571500"/>
            <a:r>
              <a:rPr lang="en-US" sz="1600" dirty="0">
                <a:latin typeface="Courier New" charset="0"/>
                <a:ea typeface="Courier New" charset="0"/>
                <a:cs typeface="Courier New" charset="0"/>
              </a:rPr>
              <a:t>	else {</a:t>
            </a:r>
          </a:p>
          <a:p>
            <a:pPr marL="1485900" lvl="2" indent="-571500"/>
            <a:r>
              <a:rPr lang="en-US" sz="1600" dirty="0">
                <a:latin typeface="Courier New" charset="0"/>
                <a:ea typeface="Courier New" charset="0"/>
                <a:cs typeface="Courier New" charset="0"/>
              </a:rPr>
              <a:t>		 print("-10 &lt;= x &lt;= 0") 		</a:t>
            </a:r>
          </a:p>
          <a:p>
            <a:pPr marL="1028700" lvl="1" indent="-571500"/>
            <a:r>
              <a:rPr lang="en-US" sz="1600" dirty="0">
                <a:latin typeface="Courier New" charset="0"/>
                <a:ea typeface="Courier New" charset="0"/>
                <a:cs typeface="Courier New" charset="0"/>
              </a:rPr>
              <a:t>} else {</a:t>
            </a:r>
          </a:p>
          <a:p>
            <a:pPr marL="1028700" lvl="1" indent="-571500"/>
            <a:r>
              <a:rPr lang="en-US" sz="1600" dirty="0">
                <a:latin typeface="Courier New" charset="0"/>
                <a:ea typeface="Courier New" charset="0"/>
                <a:cs typeface="Courier New" charset="0"/>
              </a:rPr>
              <a:t>	 print("0 &lt;= x &lt;= 5") </a:t>
            </a:r>
          </a:p>
          <a:p>
            <a:pPr marL="1028700" lvl="1" indent="-571500"/>
            <a:r>
              <a:rPr lang="en-US" sz="1600" dirty="0">
                <a:latin typeface="Courier New" charset="0"/>
                <a:ea typeface="Courier New" charset="0"/>
                <a:cs typeface="Courier New" charset="0"/>
              </a:rPr>
              <a:t>	}</a:t>
            </a:r>
          </a:p>
          <a:p>
            <a:pPr marL="571500" lvl="0" indent="-571500"/>
            <a:r>
              <a:rPr lang="en-US" sz="1600" dirty="0">
                <a:latin typeface="Courier New" charset="0"/>
                <a:ea typeface="Courier New" charset="0"/>
                <a:cs typeface="Courier New" charset="0"/>
              </a:rPr>
              <a:t>	}</a:t>
            </a:r>
          </a:p>
          <a:p>
            <a:pPr marL="571500" lvl="0" indent="-571500"/>
            <a:r>
              <a:rPr lang="en-US" sz="1600" dirty="0">
                <a:latin typeface="Courier New" charset="0"/>
                <a:ea typeface="Courier New" charset="0"/>
                <a:cs typeface="Courier New" charset="0"/>
              </a:rPr>
              <a:t>}</a:t>
            </a:r>
          </a:p>
        </p:txBody>
      </p:sp>
    </p:spTree>
    <p:extLst>
      <p:ext uri="{BB962C8B-B14F-4D97-AF65-F5344CB8AC3E}">
        <p14:creationId xmlns:p14="http://schemas.microsoft.com/office/powerpoint/2010/main" val="12753595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5943600" y="595129"/>
            <a:ext cx="10782300" cy="769441"/>
          </a:xfrm>
          <a:prstGeom prst="rect">
            <a:avLst/>
          </a:prstGeom>
          <a:solidFill>
            <a:srgbClr val="0070C0"/>
          </a:solidFill>
        </p:spPr>
        <p:txBody>
          <a:bodyPr wrap="square">
            <a:spAutoFit/>
          </a:bodyPr>
          <a:lstStyle/>
          <a:p>
            <a:pPr algn="r"/>
            <a:r>
              <a:rPr lang="en-US" sz="4400" dirty="0">
                <a:solidFill>
                  <a:schemeClr val="bg1"/>
                </a:solidFill>
                <a:latin typeface="Avenir Book" charset="0"/>
                <a:ea typeface="Avenir Book" charset="0"/>
                <a:cs typeface="Avenir Book" charset="0"/>
              </a:rPr>
              <a:t>For Loops</a:t>
            </a:r>
            <a:endParaRPr lang="en-US" sz="4000" dirty="0">
              <a:solidFill>
                <a:schemeClr val="bg1"/>
              </a:solidFill>
              <a:latin typeface="Avenir Book" charset="0"/>
              <a:ea typeface="Avenir Book" charset="0"/>
              <a:cs typeface="Avenir Book" charset="0"/>
            </a:endParaRPr>
          </a:p>
        </p:txBody>
      </p:sp>
      <p:sp>
        <p:nvSpPr>
          <p:cNvPr id="15" name="Rectangle 14"/>
          <p:cNvSpPr/>
          <p:nvPr/>
        </p:nvSpPr>
        <p:spPr>
          <a:xfrm>
            <a:off x="-5943600" y="1364570"/>
            <a:ext cx="10782300" cy="461665"/>
          </a:xfrm>
          <a:prstGeom prst="rect">
            <a:avLst/>
          </a:prstGeom>
          <a:solidFill>
            <a:srgbClr val="00B0F0"/>
          </a:solidFill>
        </p:spPr>
        <p:txBody>
          <a:bodyPr wrap="square">
            <a:spAutoFit/>
          </a:bodyPr>
          <a:lstStyle/>
          <a:p>
            <a:pPr algn="r"/>
            <a:r>
              <a:rPr lang="en-US" sz="2400" dirty="0">
                <a:solidFill>
                  <a:schemeClr val="bg1"/>
                </a:solidFill>
                <a:latin typeface="Avenir Book" charset="0"/>
                <a:ea typeface="Avenir Book" charset="0"/>
                <a:cs typeface="Avenir Book" charset="0"/>
              </a:rPr>
              <a:t>Control Structures</a:t>
            </a:r>
            <a:endParaRPr lang="en-US" sz="2000" dirty="0">
              <a:solidFill>
                <a:schemeClr val="bg1"/>
              </a:solidFill>
              <a:latin typeface="Avenir Book" charset="0"/>
              <a:ea typeface="Avenir Book" charset="0"/>
              <a:cs typeface="Avenir Book" charset="0"/>
            </a:endParaRPr>
          </a:p>
        </p:txBody>
      </p:sp>
      <p:pic>
        <p:nvPicPr>
          <p:cNvPr id="9" name="Picture 8"/>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63096" y="3244228"/>
            <a:ext cx="763636" cy="1464334"/>
          </a:xfrm>
          <a:prstGeom prst="rect">
            <a:avLst/>
          </a:prstGeom>
        </p:spPr>
      </p:pic>
      <p:pic>
        <p:nvPicPr>
          <p:cNvPr id="11" name="Picture 1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626732" y="3280423"/>
            <a:ext cx="696503" cy="1439159"/>
          </a:xfrm>
          <a:prstGeom prst="rect">
            <a:avLst/>
          </a:prstGeom>
        </p:spPr>
      </p:pic>
      <p:pic>
        <p:nvPicPr>
          <p:cNvPr id="13" name="Picture 12"/>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390368" y="3244228"/>
            <a:ext cx="763636" cy="1464334"/>
          </a:xfrm>
          <a:prstGeom prst="rect">
            <a:avLst/>
          </a:prstGeom>
        </p:spPr>
      </p:pic>
      <p:pic>
        <p:nvPicPr>
          <p:cNvPr id="14" name="Picture 13"/>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154004" y="3280423"/>
            <a:ext cx="696503" cy="1439159"/>
          </a:xfrm>
          <a:prstGeom prst="rect">
            <a:avLst/>
          </a:prstGeom>
        </p:spPr>
      </p:pic>
      <p:pic>
        <p:nvPicPr>
          <p:cNvPr id="16" name="Picture 1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917640" y="3244228"/>
            <a:ext cx="763636" cy="1464334"/>
          </a:xfrm>
          <a:prstGeom prst="rect">
            <a:avLst/>
          </a:prstGeom>
        </p:spPr>
      </p:pic>
      <p:pic>
        <p:nvPicPr>
          <p:cNvPr id="17" name="Picture 16"/>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681276" y="3280423"/>
            <a:ext cx="696503" cy="1439159"/>
          </a:xfrm>
          <a:prstGeom prst="rect">
            <a:avLst/>
          </a:prstGeom>
        </p:spPr>
      </p:pic>
      <p:pic>
        <p:nvPicPr>
          <p:cNvPr id="18" name="Picture 1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403065" y="3244228"/>
            <a:ext cx="763636" cy="1464334"/>
          </a:xfrm>
          <a:prstGeom prst="rect">
            <a:avLst/>
          </a:prstGeom>
        </p:spPr>
      </p:pic>
      <p:pic>
        <p:nvPicPr>
          <p:cNvPr id="19" name="Picture 1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166701" y="3280423"/>
            <a:ext cx="696503" cy="1439159"/>
          </a:xfrm>
          <a:prstGeom prst="rect">
            <a:avLst/>
          </a:prstGeom>
        </p:spPr>
      </p:pic>
      <p:pic>
        <p:nvPicPr>
          <p:cNvPr id="20" name="Picture 1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930337" y="3266636"/>
            <a:ext cx="763636" cy="1464334"/>
          </a:xfrm>
          <a:prstGeom prst="rect">
            <a:avLst/>
          </a:prstGeom>
        </p:spPr>
      </p:pic>
      <p:pic>
        <p:nvPicPr>
          <p:cNvPr id="21" name="Picture 2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693973" y="3302831"/>
            <a:ext cx="696503" cy="1439159"/>
          </a:xfrm>
          <a:prstGeom prst="rect">
            <a:avLst/>
          </a:prstGeom>
        </p:spPr>
      </p:pic>
      <p:pic>
        <p:nvPicPr>
          <p:cNvPr id="22" name="Picture 21"/>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390476" y="3244228"/>
            <a:ext cx="763636" cy="1464334"/>
          </a:xfrm>
          <a:prstGeom prst="rect">
            <a:avLst/>
          </a:prstGeom>
        </p:spPr>
      </p:pic>
      <p:pic>
        <p:nvPicPr>
          <p:cNvPr id="23" name="Picture 22"/>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154112" y="3280423"/>
            <a:ext cx="696503" cy="1439159"/>
          </a:xfrm>
          <a:prstGeom prst="rect">
            <a:avLst/>
          </a:prstGeom>
        </p:spPr>
      </p:pic>
      <p:sp>
        <p:nvSpPr>
          <p:cNvPr id="25" name="Rectangle 24"/>
          <p:cNvSpPr/>
          <p:nvPr/>
        </p:nvSpPr>
        <p:spPr>
          <a:xfrm>
            <a:off x="2493010" y="2171484"/>
            <a:ext cx="1968632" cy="830997"/>
          </a:xfrm>
          <a:prstGeom prst="rect">
            <a:avLst/>
          </a:prstGeom>
        </p:spPr>
        <p:txBody>
          <a:bodyPr wrap="square">
            <a:spAutoFit/>
          </a:bodyPr>
          <a:lstStyle/>
          <a:p>
            <a:r>
              <a:rPr lang="en-US" sz="2400" dirty="0">
                <a:solidFill>
                  <a:srgbClr val="00B0F0"/>
                </a:solidFill>
                <a:latin typeface="Helvetica Neue Thin" charset="0"/>
                <a:ea typeface="Helvetica Neue Thin" charset="0"/>
                <a:cs typeface="Helvetica Neue Thin" charset="0"/>
              </a:rPr>
              <a:t>Apply to all 12 people</a:t>
            </a:r>
            <a:endParaRPr lang="en-US" sz="2000" dirty="0">
              <a:solidFill>
                <a:schemeClr val="tx2">
                  <a:lumMod val="75000"/>
                </a:schemeClr>
              </a:solidFill>
              <a:latin typeface="Helvetica Neue Thin" charset="0"/>
              <a:ea typeface="Helvetica Neue Thin" charset="0"/>
              <a:cs typeface="Helvetica Neue Thin" charset="0"/>
            </a:endParaRPr>
          </a:p>
        </p:txBody>
      </p:sp>
      <p:sp>
        <p:nvSpPr>
          <p:cNvPr id="26" name="Rectangle 25"/>
          <p:cNvSpPr/>
          <p:nvPr/>
        </p:nvSpPr>
        <p:spPr>
          <a:xfrm>
            <a:off x="1148930" y="2269667"/>
            <a:ext cx="1326904" cy="707886"/>
          </a:xfrm>
          <a:prstGeom prst="rect">
            <a:avLst/>
          </a:prstGeom>
          <a:solidFill>
            <a:srgbClr val="92D050"/>
          </a:solidFill>
        </p:spPr>
        <p:txBody>
          <a:bodyPr wrap="square">
            <a:spAutoFit/>
          </a:bodyPr>
          <a:lstStyle/>
          <a:p>
            <a:pPr algn="ctr"/>
            <a:r>
              <a:rPr lang="en-US" sz="2000" dirty="0" err="1">
                <a:solidFill>
                  <a:schemeClr val="bg1"/>
                </a:solidFill>
                <a:latin typeface="Helvetica Neue Thin" charset="0"/>
                <a:ea typeface="Helvetica Neue Thin" charset="0"/>
                <a:cs typeface="Helvetica Neue Thin" charset="0"/>
              </a:rPr>
              <a:t>ScreeningFunction</a:t>
            </a:r>
            <a:endParaRPr lang="en-US" sz="2000" dirty="0">
              <a:solidFill>
                <a:schemeClr val="bg1"/>
              </a:solidFill>
              <a:latin typeface="Helvetica Neue Thin" charset="0"/>
              <a:ea typeface="Helvetica Neue Thin" charset="0"/>
              <a:cs typeface="Helvetica Neue Thin" charset="0"/>
            </a:endParaRPr>
          </a:p>
        </p:txBody>
      </p:sp>
      <p:sp>
        <p:nvSpPr>
          <p:cNvPr id="27" name="Rectangle 26"/>
          <p:cNvSpPr/>
          <p:nvPr/>
        </p:nvSpPr>
        <p:spPr>
          <a:xfrm>
            <a:off x="5194884" y="454880"/>
            <a:ext cx="6391183" cy="1569660"/>
          </a:xfrm>
          <a:prstGeom prst="rect">
            <a:avLst/>
          </a:prstGeom>
        </p:spPr>
        <p:txBody>
          <a:bodyPr wrap="square">
            <a:spAutoFit/>
          </a:bodyPr>
          <a:lstStyle/>
          <a:p>
            <a:r>
              <a:rPr lang="en-US" sz="3200" dirty="0">
                <a:solidFill>
                  <a:srgbClr val="00B0F0"/>
                </a:solidFill>
                <a:latin typeface="Helvetica Neue Thin" charset="0"/>
                <a:ea typeface="Helvetica Neue Thin" charset="0"/>
                <a:cs typeface="Helvetica Neue Thin" charset="0"/>
              </a:rPr>
              <a:t>The function is applied a specified number of times (</a:t>
            </a:r>
            <a:r>
              <a:rPr lang="en-US" sz="3200" dirty="0" err="1">
                <a:solidFill>
                  <a:srgbClr val="00B0F0"/>
                </a:solidFill>
                <a:latin typeface="Helvetica Neue Thin" charset="0"/>
                <a:ea typeface="Helvetica Neue Thin" charset="0"/>
                <a:cs typeface="Helvetica Neue Thin" charset="0"/>
              </a:rPr>
              <a:t>i</a:t>
            </a:r>
            <a:r>
              <a:rPr lang="en-US" sz="3200" dirty="0">
                <a:solidFill>
                  <a:srgbClr val="00B0F0"/>
                </a:solidFill>
                <a:latin typeface="Helvetica Neue Thin" charset="0"/>
                <a:ea typeface="Helvetica Neue Thin" charset="0"/>
                <a:cs typeface="Helvetica Neue Thin" charset="0"/>
              </a:rPr>
              <a:t>) and returns a result for each of the </a:t>
            </a:r>
            <a:r>
              <a:rPr lang="en-US" sz="3200" dirty="0" err="1">
                <a:solidFill>
                  <a:srgbClr val="00B0F0"/>
                </a:solidFill>
                <a:latin typeface="Helvetica Neue Thin" charset="0"/>
                <a:ea typeface="Helvetica Neue Thin" charset="0"/>
                <a:cs typeface="Helvetica Neue Thin" charset="0"/>
              </a:rPr>
              <a:t>i</a:t>
            </a:r>
            <a:r>
              <a:rPr lang="en-US" sz="3200" dirty="0">
                <a:solidFill>
                  <a:srgbClr val="00B0F0"/>
                </a:solidFill>
                <a:latin typeface="Helvetica Neue Thin" charset="0"/>
                <a:ea typeface="Helvetica Neue Thin" charset="0"/>
                <a:cs typeface="Helvetica Neue Thin" charset="0"/>
              </a:rPr>
              <a:t> iterations </a:t>
            </a:r>
          </a:p>
        </p:txBody>
      </p:sp>
    </p:spTree>
    <p:extLst>
      <p:ext uri="{BB962C8B-B14F-4D97-AF65-F5344CB8AC3E}">
        <p14:creationId xmlns:p14="http://schemas.microsoft.com/office/powerpoint/2010/main" val="5393381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pic>
        <p:nvPicPr>
          <p:cNvPr id="38" name="Picture 37"/>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63096" y="3244228"/>
            <a:ext cx="763636" cy="1464334"/>
          </a:xfrm>
          <a:prstGeom prst="rect">
            <a:avLst/>
          </a:prstGeom>
        </p:spPr>
      </p:pic>
      <p:pic>
        <p:nvPicPr>
          <p:cNvPr id="39" name="Picture 3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1626732" y="3280423"/>
            <a:ext cx="696503" cy="1439159"/>
          </a:xfrm>
          <a:prstGeom prst="rect">
            <a:avLst/>
          </a:prstGeom>
        </p:spPr>
      </p:pic>
      <p:pic>
        <p:nvPicPr>
          <p:cNvPr id="40" name="Picture 39"/>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2390368" y="3244228"/>
            <a:ext cx="763636" cy="1464334"/>
          </a:xfrm>
          <a:prstGeom prst="rect">
            <a:avLst/>
          </a:prstGeom>
        </p:spPr>
      </p:pic>
      <p:pic>
        <p:nvPicPr>
          <p:cNvPr id="41" name="Picture 4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154004" y="3280423"/>
            <a:ext cx="696503" cy="1439159"/>
          </a:xfrm>
          <a:prstGeom prst="rect">
            <a:avLst/>
          </a:prstGeom>
        </p:spPr>
      </p:pic>
      <p:pic>
        <p:nvPicPr>
          <p:cNvPr id="42" name="Picture 41"/>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3917640" y="3244228"/>
            <a:ext cx="763636" cy="1464334"/>
          </a:xfrm>
          <a:prstGeom prst="rect">
            <a:avLst/>
          </a:prstGeom>
        </p:spPr>
      </p:pic>
      <p:pic>
        <p:nvPicPr>
          <p:cNvPr id="43" name="Picture 42"/>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4681276" y="3280423"/>
            <a:ext cx="696503" cy="1439159"/>
          </a:xfrm>
          <a:prstGeom prst="rect">
            <a:avLst/>
          </a:prstGeom>
        </p:spPr>
      </p:pic>
      <p:pic>
        <p:nvPicPr>
          <p:cNvPr id="44" name="Picture 43"/>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403065" y="3244228"/>
            <a:ext cx="763636" cy="1464334"/>
          </a:xfrm>
          <a:prstGeom prst="rect">
            <a:avLst/>
          </a:prstGeom>
        </p:spPr>
      </p:pic>
      <p:pic>
        <p:nvPicPr>
          <p:cNvPr id="45" name="Picture 4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166701" y="3280423"/>
            <a:ext cx="696503" cy="1439159"/>
          </a:xfrm>
          <a:prstGeom prst="rect">
            <a:avLst/>
          </a:prstGeom>
        </p:spPr>
      </p:pic>
      <p:pic>
        <p:nvPicPr>
          <p:cNvPr id="46" name="Picture 4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6930337" y="3266636"/>
            <a:ext cx="763636" cy="1464334"/>
          </a:xfrm>
          <a:prstGeom prst="rect">
            <a:avLst/>
          </a:prstGeom>
        </p:spPr>
      </p:pic>
      <p:pic>
        <p:nvPicPr>
          <p:cNvPr id="48" name="Picture 47"/>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7693973" y="3302831"/>
            <a:ext cx="696503" cy="1439159"/>
          </a:xfrm>
          <a:prstGeom prst="rect">
            <a:avLst/>
          </a:prstGeom>
        </p:spPr>
      </p:pic>
      <p:pic>
        <p:nvPicPr>
          <p:cNvPr id="49" name="Picture 48"/>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390476" y="3244228"/>
            <a:ext cx="763636" cy="1464334"/>
          </a:xfrm>
          <a:prstGeom prst="rect">
            <a:avLst/>
          </a:prstGeom>
        </p:spPr>
      </p:pic>
      <p:pic>
        <p:nvPicPr>
          <p:cNvPr id="50" name="Picture 49"/>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9154112" y="3280423"/>
            <a:ext cx="696503" cy="1439159"/>
          </a:xfrm>
          <a:prstGeom prst="rect">
            <a:avLst/>
          </a:prstGeom>
        </p:spPr>
      </p:pic>
      <p:sp>
        <p:nvSpPr>
          <p:cNvPr id="51" name="Rectangle 50"/>
          <p:cNvSpPr/>
          <p:nvPr/>
        </p:nvSpPr>
        <p:spPr>
          <a:xfrm>
            <a:off x="581462" y="1988714"/>
            <a:ext cx="1326904" cy="707886"/>
          </a:xfrm>
          <a:prstGeom prst="rect">
            <a:avLst/>
          </a:prstGeom>
          <a:solidFill>
            <a:srgbClr val="92D050"/>
          </a:solidFill>
        </p:spPr>
        <p:txBody>
          <a:bodyPr wrap="square">
            <a:spAutoFit/>
          </a:bodyPr>
          <a:lstStyle/>
          <a:p>
            <a:pPr algn="ctr"/>
            <a:r>
              <a:rPr lang="en-US" sz="2000" dirty="0">
                <a:solidFill>
                  <a:schemeClr val="bg1"/>
                </a:solidFill>
                <a:latin typeface="Helvetica Neue Thin" charset="0"/>
                <a:ea typeface="Helvetica Neue Thin" charset="0"/>
                <a:cs typeface="Helvetica Neue Thin" charset="0"/>
              </a:rPr>
              <a:t>Screening Function</a:t>
            </a:r>
          </a:p>
        </p:txBody>
      </p:sp>
      <p:sp>
        <p:nvSpPr>
          <p:cNvPr id="8" name="U-Turn Arrow 7"/>
          <p:cNvSpPr/>
          <p:nvPr/>
        </p:nvSpPr>
        <p:spPr>
          <a:xfrm>
            <a:off x="1925542" y="2755492"/>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U-Turn Arrow 53"/>
          <p:cNvSpPr/>
          <p:nvPr/>
        </p:nvSpPr>
        <p:spPr>
          <a:xfrm>
            <a:off x="3433717" y="2739626"/>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U-Turn Arrow 54"/>
          <p:cNvSpPr/>
          <p:nvPr/>
        </p:nvSpPr>
        <p:spPr>
          <a:xfrm>
            <a:off x="4947643" y="2703431"/>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U-Turn Arrow 56"/>
          <p:cNvSpPr/>
          <p:nvPr/>
        </p:nvSpPr>
        <p:spPr>
          <a:xfrm flipV="1">
            <a:off x="1171310" y="4754069"/>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U-Turn Arrow 57"/>
          <p:cNvSpPr/>
          <p:nvPr/>
        </p:nvSpPr>
        <p:spPr>
          <a:xfrm flipV="1">
            <a:off x="2631449" y="4708562"/>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U-Turn Arrow 58"/>
          <p:cNvSpPr/>
          <p:nvPr/>
        </p:nvSpPr>
        <p:spPr>
          <a:xfrm flipV="1">
            <a:off x="4158721" y="4708562"/>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4" name="U-Turn Arrow 63"/>
          <p:cNvSpPr/>
          <p:nvPr/>
        </p:nvSpPr>
        <p:spPr>
          <a:xfrm flipV="1">
            <a:off x="5685993" y="4763416"/>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5" name="U-Turn Arrow 64"/>
          <p:cNvSpPr/>
          <p:nvPr/>
        </p:nvSpPr>
        <p:spPr>
          <a:xfrm>
            <a:off x="6453992" y="2755492"/>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6" name="U-Turn Arrow 65"/>
          <p:cNvSpPr/>
          <p:nvPr/>
        </p:nvSpPr>
        <p:spPr>
          <a:xfrm flipV="1">
            <a:off x="7192342" y="4815477"/>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U-Turn Arrow 72"/>
          <p:cNvSpPr/>
          <p:nvPr/>
        </p:nvSpPr>
        <p:spPr>
          <a:xfrm>
            <a:off x="7960341" y="2683585"/>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4" name="U-Turn Arrow 73"/>
          <p:cNvSpPr/>
          <p:nvPr/>
        </p:nvSpPr>
        <p:spPr>
          <a:xfrm flipV="1">
            <a:off x="8698691" y="4743570"/>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Down Arrow 9"/>
          <p:cNvSpPr/>
          <p:nvPr/>
        </p:nvSpPr>
        <p:spPr>
          <a:xfrm>
            <a:off x="1076279" y="2659989"/>
            <a:ext cx="246180" cy="563205"/>
          </a:xfrm>
          <a:prstGeom prst="dow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1076279" y="3706750"/>
            <a:ext cx="8971657" cy="369332"/>
          </a:xfrm>
          <a:prstGeom prst="rect">
            <a:avLst/>
          </a:prstGeom>
          <a:noFill/>
        </p:spPr>
        <p:txBody>
          <a:bodyPr wrap="square" rtlCol="0">
            <a:spAutoFit/>
          </a:bodyPr>
          <a:lstStyle/>
          <a:p>
            <a:r>
              <a:rPr lang="en-US" dirty="0">
                <a:solidFill>
                  <a:schemeClr val="bg1"/>
                </a:solidFill>
                <a:latin typeface="Helvetica" charset="0"/>
                <a:ea typeface="Helvetica" charset="0"/>
                <a:cs typeface="Helvetica" charset="0"/>
              </a:rPr>
              <a:t>1          2          3          4          5          6          7         8          9         10        11       12 </a:t>
            </a:r>
          </a:p>
        </p:txBody>
      </p:sp>
      <p:sp>
        <p:nvSpPr>
          <p:cNvPr id="76" name="Down Arrow 75"/>
          <p:cNvSpPr/>
          <p:nvPr/>
        </p:nvSpPr>
        <p:spPr>
          <a:xfrm rot="16200000">
            <a:off x="10017007" y="3583008"/>
            <a:ext cx="498402" cy="716693"/>
          </a:xfrm>
          <a:prstGeom prst="dow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Hexagon 11"/>
          <p:cNvSpPr/>
          <p:nvPr/>
        </p:nvSpPr>
        <p:spPr>
          <a:xfrm>
            <a:off x="10744439" y="3519243"/>
            <a:ext cx="1228074" cy="914304"/>
          </a:xfrm>
          <a:prstGeom prst="hexagon">
            <a:avLst>
              <a:gd name="adj" fmla="val 31897"/>
              <a:gd name="vf" fmla="val 11547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Helvetica" charset="0"/>
                <a:ea typeface="Helvetica" charset="0"/>
                <a:cs typeface="Helvetica" charset="0"/>
              </a:rPr>
              <a:t>STOP</a:t>
            </a:r>
            <a:endParaRPr lang="en-US" sz="1400" dirty="0">
              <a:latin typeface="Helvetica" charset="0"/>
              <a:ea typeface="Helvetica" charset="0"/>
              <a:cs typeface="Helvetica" charset="0"/>
            </a:endParaRPr>
          </a:p>
        </p:txBody>
      </p:sp>
      <p:sp>
        <p:nvSpPr>
          <p:cNvPr id="33" name="Rectangle 32"/>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For Loops: example </a:t>
            </a:r>
            <a:endParaRPr lang="en-US" sz="3600" dirty="0">
              <a:solidFill>
                <a:schemeClr val="bg1"/>
              </a:solidFill>
              <a:latin typeface="Avenir Book" charset="0"/>
              <a:ea typeface="Avenir Book" charset="0"/>
              <a:cs typeface="Avenir Book" charset="0"/>
            </a:endParaRPr>
          </a:p>
        </p:txBody>
      </p:sp>
      <p:sp>
        <p:nvSpPr>
          <p:cNvPr id="34" name="Rectangle 33"/>
          <p:cNvSpPr/>
          <p:nvPr/>
        </p:nvSpPr>
        <p:spPr>
          <a:xfrm>
            <a:off x="5403064" y="357163"/>
            <a:ext cx="6391183" cy="1569660"/>
          </a:xfrm>
          <a:prstGeom prst="rect">
            <a:avLst/>
          </a:prstGeom>
        </p:spPr>
        <p:txBody>
          <a:bodyPr wrap="square">
            <a:spAutoFit/>
          </a:bodyPr>
          <a:lstStyle/>
          <a:p>
            <a:r>
              <a:rPr lang="en-US" sz="3200">
                <a:solidFill>
                  <a:srgbClr val="00B0F0"/>
                </a:solidFill>
                <a:latin typeface="Helvetica Neue Thin" charset="0"/>
                <a:ea typeface="Helvetica Neue Thin" charset="0"/>
                <a:cs typeface="Helvetica Neue Thin" charset="0"/>
              </a:rPr>
              <a:t>The </a:t>
            </a:r>
            <a:r>
              <a:rPr lang="en-US" sz="3200" dirty="0">
                <a:solidFill>
                  <a:srgbClr val="00B0F0"/>
                </a:solidFill>
                <a:latin typeface="Helvetica Neue Thin" charset="0"/>
                <a:ea typeface="Helvetica Neue Thin" charset="0"/>
                <a:cs typeface="Helvetica Neue Thin" charset="0"/>
              </a:rPr>
              <a:t>function is applied a specified number of times (</a:t>
            </a:r>
            <a:r>
              <a:rPr lang="en-US" sz="3200" dirty="0" err="1">
                <a:solidFill>
                  <a:srgbClr val="00B0F0"/>
                </a:solidFill>
                <a:latin typeface="Helvetica Neue Thin" charset="0"/>
                <a:ea typeface="Helvetica Neue Thin" charset="0"/>
                <a:cs typeface="Helvetica Neue Thin" charset="0"/>
              </a:rPr>
              <a:t>i</a:t>
            </a:r>
            <a:r>
              <a:rPr lang="en-US" sz="3200" dirty="0">
                <a:solidFill>
                  <a:srgbClr val="00B0F0"/>
                </a:solidFill>
                <a:latin typeface="Helvetica Neue Thin" charset="0"/>
                <a:ea typeface="Helvetica Neue Thin" charset="0"/>
                <a:cs typeface="Helvetica Neue Thin" charset="0"/>
              </a:rPr>
              <a:t>) and returns a result for each of the </a:t>
            </a:r>
            <a:r>
              <a:rPr lang="en-US" sz="3200" dirty="0" err="1">
                <a:solidFill>
                  <a:srgbClr val="00B0F0"/>
                </a:solidFill>
                <a:latin typeface="Helvetica Neue Thin" charset="0"/>
                <a:ea typeface="Helvetica Neue Thin" charset="0"/>
                <a:cs typeface="Helvetica Neue Thin" charset="0"/>
              </a:rPr>
              <a:t>i</a:t>
            </a:r>
            <a:r>
              <a:rPr lang="en-US" sz="3200" dirty="0">
                <a:solidFill>
                  <a:srgbClr val="00B0F0"/>
                </a:solidFill>
                <a:latin typeface="Helvetica Neue Thin" charset="0"/>
                <a:ea typeface="Helvetica Neue Thin" charset="0"/>
                <a:cs typeface="Helvetica Neue Thin" charset="0"/>
              </a:rPr>
              <a:t> iterations </a:t>
            </a:r>
          </a:p>
        </p:txBody>
      </p:sp>
    </p:spTree>
    <p:extLst>
      <p:ext uri="{BB962C8B-B14F-4D97-AF65-F5344CB8AC3E}">
        <p14:creationId xmlns:p14="http://schemas.microsoft.com/office/powerpoint/2010/main" val="13664203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1767302"/>
            <a:ext cx="10226312" cy="2062103"/>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tabLst/>
              <a:defRPr/>
            </a:pPr>
            <a:r>
              <a:rPr lang="en-US" sz="3200" dirty="0">
                <a:solidFill>
                  <a:srgbClr val="0070C0"/>
                </a:solidFill>
                <a:latin typeface="Helvetica Neue Thin" charset="0"/>
                <a:ea typeface="Helvetica Neue Thin" charset="0"/>
                <a:cs typeface="Helvetica Neue Thin" charset="0"/>
              </a:rPr>
              <a:t>For a given range of values, for-loops will iterate through each value in the range. In each iteration, the index variable “</a:t>
            </a:r>
            <a:r>
              <a:rPr lang="en-US" sz="3200" dirty="0" err="1">
                <a:solidFill>
                  <a:srgbClr val="0070C0"/>
                </a:solidFill>
                <a:latin typeface="Helvetica Neue Thin" charset="0"/>
                <a:ea typeface="Helvetica Neue Thin" charset="0"/>
                <a:cs typeface="Helvetica Neue Thin" charset="0"/>
              </a:rPr>
              <a:t>i</a:t>
            </a:r>
            <a:r>
              <a:rPr lang="en-US" sz="3200" dirty="0">
                <a:solidFill>
                  <a:srgbClr val="0070C0"/>
                </a:solidFill>
                <a:latin typeface="Helvetica Neue Thin" charset="0"/>
                <a:ea typeface="Helvetica Neue Thin" charset="0"/>
                <a:cs typeface="Helvetica Neue Thin" charset="0"/>
              </a:rPr>
              <a:t>” is replaced with the next sequential  value in the range.</a:t>
            </a:r>
          </a:p>
        </p:txBody>
      </p:sp>
      <p:sp>
        <p:nvSpPr>
          <p:cNvPr id="9" name="Rectangle 8"/>
          <p:cNvSpPr/>
          <p:nvPr/>
        </p:nvSpPr>
        <p:spPr>
          <a:xfrm>
            <a:off x="-7300125" y="763840"/>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For-loop construction</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1604817" y="4288499"/>
            <a:ext cx="3610014" cy="1200329"/>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for(</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 in 1:10){</a:t>
            </a:r>
          </a:p>
          <a:p>
            <a:pPr marL="571500" lvl="0" indent="-571500"/>
            <a:r>
              <a:rPr lang="en-US" sz="2400" dirty="0">
                <a:latin typeface="Courier New" charset="0"/>
                <a:ea typeface="Courier New" charset="0"/>
                <a:cs typeface="Courier New" charset="0"/>
              </a:rPr>
              <a:t>	print(</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p:txBody>
      </p:sp>
      <p:sp>
        <p:nvSpPr>
          <p:cNvPr id="18" name="Rectangle 17"/>
          <p:cNvSpPr/>
          <p:nvPr/>
        </p:nvSpPr>
        <p:spPr>
          <a:xfrm>
            <a:off x="5705436" y="4288499"/>
            <a:ext cx="5185721" cy="1569660"/>
          </a:xfrm>
          <a:prstGeom prst="rect">
            <a:avLst/>
          </a:prstGeom>
          <a:solidFill>
            <a:schemeClr val="bg1">
              <a:lumMod val="95000"/>
            </a:schemeClr>
          </a:solidFill>
        </p:spPr>
        <p:txBody>
          <a:bodyPr wrap="square">
            <a:spAutoFit/>
          </a:bodyPr>
          <a:lstStyle/>
          <a:p>
            <a:pPr marL="571500" lvl="0" indent="-571500"/>
            <a:r>
              <a:rPr lang="en-US" sz="2400" dirty="0" err="1">
                <a:latin typeface="Courier New" charset="0"/>
                <a:ea typeface="Courier New" charset="0"/>
                <a:cs typeface="Courier New" charset="0"/>
              </a:rPr>
              <a:t>vec</a:t>
            </a:r>
            <a:r>
              <a:rPr lang="en-US" sz="2400" dirty="0">
                <a:latin typeface="Courier New" charset="0"/>
                <a:ea typeface="Courier New" charset="0"/>
                <a:cs typeface="Courier New" charset="0"/>
              </a:rPr>
              <a:t> &lt;- c("CA", "VA", "NY")</a:t>
            </a:r>
          </a:p>
          <a:p>
            <a:pPr marL="571500" lvl="0" indent="-571500"/>
            <a:r>
              <a:rPr lang="en-US" sz="2400" dirty="0">
                <a:latin typeface="Courier New" charset="0"/>
                <a:ea typeface="Courier New" charset="0"/>
                <a:cs typeface="Courier New" charset="0"/>
              </a:rPr>
              <a:t>for(</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 in </a:t>
            </a:r>
            <a:r>
              <a:rPr lang="en-US" sz="2400" dirty="0" err="1">
                <a:latin typeface="Courier New" charset="0"/>
                <a:ea typeface="Courier New" charset="0"/>
                <a:cs typeface="Courier New" charset="0"/>
              </a:rPr>
              <a:t>vec</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	print(</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p:txBody>
      </p:sp>
    </p:spTree>
    <p:extLst>
      <p:ext uri="{BB962C8B-B14F-4D97-AF65-F5344CB8AC3E}">
        <p14:creationId xmlns:p14="http://schemas.microsoft.com/office/powerpoint/2010/main" val="12804495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932523"/>
            <a:ext cx="14096249"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For-loops: Under the hood</a:t>
            </a:r>
            <a:endParaRPr lang="en-US" sz="3600" dirty="0">
              <a:solidFill>
                <a:schemeClr val="bg1"/>
              </a:solidFill>
              <a:latin typeface="Avenir Book" charset="0"/>
              <a:ea typeface="Avenir Book" charset="0"/>
              <a:cs typeface="Avenir Book" charset="0"/>
            </a:endParaRPr>
          </a:p>
        </p:txBody>
      </p:sp>
      <p:sp>
        <p:nvSpPr>
          <p:cNvPr id="8" name="Rectangle 7"/>
          <p:cNvSpPr/>
          <p:nvPr/>
        </p:nvSpPr>
        <p:spPr>
          <a:xfrm>
            <a:off x="4014459" y="3831057"/>
            <a:ext cx="3342741" cy="1201677"/>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for(</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 in 1:10){</a:t>
            </a:r>
          </a:p>
          <a:p>
            <a:pPr marL="571500" lvl="0" indent="-571500"/>
            <a:r>
              <a:rPr lang="en-US" sz="2400" dirty="0">
                <a:latin typeface="Courier New" charset="0"/>
                <a:ea typeface="Courier New" charset="0"/>
                <a:cs typeface="Courier New" charset="0"/>
              </a:rPr>
              <a:t>	print(</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p:txBody>
      </p:sp>
      <p:sp>
        <p:nvSpPr>
          <p:cNvPr id="10" name="Rectangle 9"/>
          <p:cNvSpPr/>
          <p:nvPr/>
        </p:nvSpPr>
        <p:spPr>
          <a:xfrm>
            <a:off x="1310186" y="1986892"/>
            <a:ext cx="4061914" cy="1569660"/>
          </a:xfrm>
          <a:prstGeom prst="rect">
            <a:avLst/>
          </a:prstGeom>
        </p:spPr>
        <p:txBody>
          <a:bodyPr wrap="square">
            <a:spAutoFit/>
          </a:bodyPr>
          <a:lstStyle/>
          <a:p>
            <a:pPr marL="15875" lvl="0" indent="-15875"/>
            <a:r>
              <a:rPr lang="en-US" sz="2400" b="1" dirty="0">
                <a:solidFill>
                  <a:srgbClr val="0070C0"/>
                </a:solidFill>
                <a:latin typeface="Helvetica Neue Thin" charset="0"/>
                <a:ea typeface="Helvetica Neue Thin" charset="0"/>
                <a:cs typeface="Helvetica Neue Thin" charset="0"/>
              </a:rPr>
              <a:t>(2) </a:t>
            </a:r>
            <a:r>
              <a:rPr lang="en-US" sz="2400" dirty="0" err="1">
                <a:solidFill>
                  <a:srgbClr val="0070C0"/>
                </a:solidFill>
                <a:latin typeface="Helvetica Neue Thin" charset="0"/>
                <a:ea typeface="Helvetica Neue Thin" charset="0"/>
                <a:cs typeface="Helvetica Neue Thin" charset="0"/>
              </a:rPr>
              <a:t>i</a:t>
            </a:r>
            <a:r>
              <a:rPr lang="en-US" sz="2400" dirty="0">
                <a:solidFill>
                  <a:srgbClr val="0070C0"/>
                </a:solidFill>
                <a:latin typeface="Helvetica Neue Thin" charset="0"/>
                <a:ea typeface="Helvetica Neue Thin" charset="0"/>
                <a:cs typeface="Helvetica Neue Thin" charset="0"/>
              </a:rPr>
              <a:t> is the “index”. When initiated, the first value of </a:t>
            </a:r>
            <a:r>
              <a:rPr lang="en-US" sz="2400" b="1" dirty="0" err="1">
                <a:solidFill>
                  <a:srgbClr val="0070C0"/>
                </a:solidFill>
                <a:latin typeface="Helvetica Neue Thin" charset="0"/>
                <a:ea typeface="Helvetica Neue Thin" charset="0"/>
                <a:cs typeface="Helvetica Neue Thin" charset="0"/>
              </a:rPr>
              <a:t>i</a:t>
            </a:r>
            <a:r>
              <a:rPr lang="en-US" sz="2400" b="1" dirty="0">
                <a:solidFill>
                  <a:srgbClr val="0070C0"/>
                </a:solidFill>
                <a:latin typeface="Helvetica Neue Thin" charset="0"/>
                <a:ea typeface="Helvetica Neue Thin" charset="0"/>
                <a:cs typeface="Helvetica Neue Thin" charset="0"/>
              </a:rPr>
              <a:t> = 1</a:t>
            </a:r>
            <a:r>
              <a:rPr lang="en-US" sz="2400" dirty="0">
                <a:solidFill>
                  <a:srgbClr val="0070C0"/>
                </a:solidFill>
                <a:latin typeface="Helvetica Neue Thin" charset="0"/>
                <a:ea typeface="Helvetica Neue Thin" charset="0"/>
                <a:cs typeface="Helvetica Neue Thin" charset="0"/>
              </a:rPr>
              <a:t>, then after print(</a:t>
            </a:r>
            <a:r>
              <a:rPr lang="en-US" sz="2400" b="1" dirty="0" err="1">
                <a:solidFill>
                  <a:srgbClr val="0070C0"/>
                </a:solidFill>
                <a:latin typeface="Helvetica Neue Thin" charset="0"/>
                <a:ea typeface="Helvetica Neue Thin" charset="0"/>
                <a:cs typeface="Helvetica Neue Thin" charset="0"/>
              </a:rPr>
              <a:t>i</a:t>
            </a:r>
            <a:r>
              <a:rPr lang="en-US" sz="2400" dirty="0">
                <a:solidFill>
                  <a:srgbClr val="0070C0"/>
                </a:solidFill>
                <a:latin typeface="Helvetica Neue Thin" charset="0"/>
                <a:ea typeface="Helvetica Neue Thin" charset="0"/>
                <a:cs typeface="Helvetica Neue Thin" charset="0"/>
              </a:rPr>
              <a:t>) is run, the next value will be 2.</a:t>
            </a:r>
          </a:p>
        </p:txBody>
      </p:sp>
      <p:sp>
        <p:nvSpPr>
          <p:cNvPr id="11" name="Rectangle 10"/>
          <p:cNvSpPr/>
          <p:nvPr/>
        </p:nvSpPr>
        <p:spPr>
          <a:xfrm>
            <a:off x="7357200" y="1986892"/>
            <a:ext cx="3648257" cy="1200329"/>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2400" b="1" dirty="0">
                <a:solidFill>
                  <a:srgbClr val="0070C0"/>
                </a:solidFill>
                <a:latin typeface="Helvetica Neue Thin" charset="0"/>
                <a:ea typeface="Helvetica Neue Thin" charset="0"/>
                <a:cs typeface="Helvetica Neue Thin" charset="0"/>
              </a:rPr>
              <a:t>(1) </a:t>
            </a:r>
            <a:r>
              <a:rPr lang="en-US" sz="2400" dirty="0">
                <a:solidFill>
                  <a:srgbClr val="0070C0"/>
                </a:solidFill>
                <a:latin typeface="Helvetica Neue Thin" charset="0"/>
                <a:ea typeface="Helvetica Neue Thin" charset="0"/>
                <a:cs typeface="Helvetica Neue Thin" charset="0"/>
              </a:rPr>
              <a:t>The loop will iterate through all numbers from 1 through 10</a:t>
            </a:r>
          </a:p>
        </p:txBody>
      </p:sp>
      <p:sp>
        <p:nvSpPr>
          <p:cNvPr id="12" name="Rectangle 11"/>
          <p:cNvSpPr/>
          <p:nvPr/>
        </p:nvSpPr>
        <p:spPr>
          <a:xfrm>
            <a:off x="7657735" y="4545044"/>
            <a:ext cx="4061914" cy="1200329"/>
          </a:xfrm>
          <a:prstGeom prst="rect">
            <a:avLst/>
          </a:prstGeom>
        </p:spPr>
        <p:txBody>
          <a:bodyPr wrap="square">
            <a:spAutoFit/>
          </a:bodyPr>
          <a:lstStyle/>
          <a:p>
            <a:pPr marL="15875" lvl="0" indent="-15875"/>
            <a:r>
              <a:rPr lang="en-US" sz="2400" b="1" dirty="0">
                <a:solidFill>
                  <a:srgbClr val="0070C0"/>
                </a:solidFill>
                <a:latin typeface="Helvetica Neue Thin" charset="0"/>
                <a:ea typeface="Helvetica Neue Thin" charset="0"/>
                <a:cs typeface="Helvetica Neue Thin" charset="0"/>
              </a:rPr>
              <a:t>(3) </a:t>
            </a:r>
            <a:r>
              <a:rPr lang="en-US" sz="2400" dirty="0">
                <a:solidFill>
                  <a:srgbClr val="0070C0"/>
                </a:solidFill>
                <a:latin typeface="Helvetica Neue Thin" charset="0"/>
                <a:ea typeface="Helvetica Neue Thin" charset="0"/>
                <a:cs typeface="Helvetica Neue Thin" charset="0"/>
              </a:rPr>
              <a:t>The print statement will execute whenever the value of </a:t>
            </a:r>
            <a:r>
              <a:rPr lang="en-US" sz="2400" b="1" dirty="0" err="1">
                <a:solidFill>
                  <a:srgbClr val="0070C0"/>
                </a:solidFill>
                <a:latin typeface="Helvetica Neue Thin" charset="0"/>
                <a:ea typeface="Helvetica Neue Thin" charset="0"/>
                <a:cs typeface="Helvetica Neue Thin" charset="0"/>
              </a:rPr>
              <a:t>i</a:t>
            </a:r>
            <a:r>
              <a:rPr lang="en-US" sz="2400" b="1" dirty="0">
                <a:solidFill>
                  <a:srgbClr val="0070C0"/>
                </a:solidFill>
                <a:latin typeface="Helvetica Neue Thin" charset="0"/>
                <a:ea typeface="Helvetica Neue Thin" charset="0"/>
                <a:cs typeface="Helvetica Neue Thin" charset="0"/>
              </a:rPr>
              <a:t> </a:t>
            </a:r>
            <a:r>
              <a:rPr lang="en-US" sz="2400" dirty="0">
                <a:solidFill>
                  <a:srgbClr val="0070C0"/>
                </a:solidFill>
                <a:latin typeface="Helvetica Neue Thin" charset="0"/>
                <a:ea typeface="Helvetica Neue Thin" charset="0"/>
                <a:cs typeface="Helvetica Neue Thin" charset="0"/>
              </a:rPr>
              <a:t>is changed.</a:t>
            </a:r>
          </a:p>
        </p:txBody>
      </p:sp>
      <p:cxnSp>
        <p:nvCxnSpPr>
          <p:cNvPr id="4" name="Straight Arrow Connector 3"/>
          <p:cNvCxnSpPr>
            <a:stCxn id="10" idx="2"/>
          </p:cNvCxnSpPr>
          <p:nvPr/>
        </p:nvCxnSpPr>
        <p:spPr>
          <a:xfrm>
            <a:off x="3341143" y="3556552"/>
            <a:ext cx="1497557" cy="274505"/>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11" idx="1"/>
          </p:cNvCxnSpPr>
          <p:nvPr/>
        </p:nvCxnSpPr>
        <p:spPr>
          <a:xfrm flipH="1">
            <a:off x="6324418" y="2587057"/>
            <a:ext cx="1032782" cy="1315978"/>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1"/>
          </p:cNvCxnSpPr>
          <p:nvPr/>
        </p:nvCxnSpPr>
        <p:spPr>
          <a:xfrm flipH="1" flipV="1">
            <a:off x="6045416" y="4503200"/>
            <a:ext cx="1612319" cy="642009"/>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1860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39</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932523"/>
            <a:ext cx="14096249"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For-loops: Loop the loop</a:t>
            </a:r>
            <a:endParaRPr lang="en-US" sz="3600" dirty="0">
              <a:solidFill>
                <a:schemeClr val="bg1"/>
              </a:solidFill>
              <a:latin typeface="Avenir Book" charset="0"/>
              <a:ea typeface="Avenir Book" charset="0"/>
              <a:cs typeface="Avenir Book" charset="0"/>
            </a:endParaRPr>
          </a:p>
        </p:txBody>
      </p:sp>
      <p:sp>
        <p:nvSpPr>
          <p:cNvPr id="8" name="Rectangle 7"/>
          <p:cNvSpPr/>
          <p:nvPr/>
        </p:nvSpPr>
        <p:spPr>
          <a:xfrm>
            <a:off x="1754136" y="3534060"/>
            <a:ext cx="4630335" cy="2308324"/>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#Nested loops</a:t>
            </a:r>
          </a:p>
          <a:p>
            <a:pPr marL="571500" lvl="0" indent="-571500"/>
            <a:r>
              <a:rPr lang="en-US" sz="2400" dirty="0">
                <a:latin typeface="Courier New" charset="0"/>
                <a:ea typeface="Courier New" charset="0"/>
                <a:cs typeface="Courier New" charset="0"/>
              </a:rPr>
              <a:t>for(</a:t>
            </a:r>
            <a:r>
              <a:rPr lang="en-US" sz="2400" b="1" dirty="0" err="1">
                <a:latin typeface="Courier New" charset="0"/>
                <a:ea typeface="Courier New" charset="0"/>
                <a:cs typeface="Courier New" charset="0"/>
              </a:rPr>
              <a:t>i</a:t>
            </a:r>
            <a:r>
              <a:rPr lang="en-US" sz="2400" dirty="0">
                <a:latin typeface="Courier New" charset="0"/>
                <a:ea typeface="Courier New" charset="0"/>
                <a:cs typeface="Courier New" charset="0"/>
              </a:rPr>
              <a:t> in 1:10){</a:t>
            </a:r>
          </a:p>
          <a:p>
            <a:pPr marL="571500" lvl="0" indent="-571500"/>
            <a:r>
              <a:rPr lang="en-US" sz="2400" dirty="0">
                <a:latin typeface="Courier New" charset="0"/>
                <a:ea typeface="Courier New" charset="0"/>
                <a:cs typeface="Courier New" charset="0"/>
              </a:rPr>
              <a:t>	for(</a:t>
            </a:r>
            <a:r>
              <a:rPr lang="en-US" sz="2400" b="1" dirty="0">
                <a:latin typeface="Courier New" charset="0"/>
                <a:ea typeface="Courier New" charset="0"/>
                <a:cs typeface="Courier New" charset="0"/>
              </a:rPr>
              <a:t>j</a:t>
            </a:r>
            <a:r>
              <a:rPr lang="en-US" sz="2400" dirty="0">
                <a:latin typeface="Courier New" charset="0"/>
                <a:ea typeface="Courier New" charset="0"/>
                <a:cs typeface="Courier New" charset="0"/>
              </a:rPr>
              <a:t> in 10:1){</a:t>
            </a:r>
          </a:p>
          <a:p>
            <a:pPr marL="571500" lvl="0" indent="-571500"/>
            <a:r>
              <a:rPr lang="en-US" sz="2400" dirty="0">
                <a:latin typeface="Courier New" charset="0"/>
                <a:ea typeface="Courier New" charset="0"/>
                <a:cs typeface="Courier New" charset="0"/>
              </a:rPr>
              <a:t>	print(paste(j, </a:t>
            </a:r>
            <a:r>
              <a:rPr lang="en-US" sz="2400" dirty="0" err="1">
                <a:latin typeface="Courier New" charset="0"/>
                <a:ea typeface="Courier New" charset="0"/>
                <a:cs typeface="Courier New" charset="0"/>
              </a:rPr>
              <a:t>i</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p:txBody>
      </p:sp>
      <p:sp>
        <p:nvSpPr>
          <p:cNvPr id="14" name="Rectangle 13"/>
          <p:cNvSpPr/>
          <p:nvPr/>
        </p:nvSpPr>
        <p:spPr>
          <a:xfrm>
            <a:off x="1027158" y="1964400"/>
            <a:ext cx="9586413" cy="1569660"/>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dirty="0">
                <a:solidFill>
                  <a:srgbClr val="0070C0"/>
                </a:solidFill>
                <a:latin typeface="Helvetica Neue Thin" charset="0"/>
                <a:ea typeface="Helvetica Neue Thin" charset="0"/>
                <a:cs typeface="Helvetica Neue Thin" charset="0"/>
              </a:rPr>
              <a:t>What if there are multiple dimensions that need to be looped? Nested loops allow for more complex operations. </a:t>
            </a:r>
          </a:p>
        </p:txBody>
      </p:sp>
      <p:sp>
        <p:nvSpPr>
          <p:cNvPr id="16" name="Rectangle 15"/>
          <p:cNvSpPr/>
          <p:nvPr/>
        </p:nvSpPr>
        <p:spPr>
          <a:xfrm>
            <a:off x="6531429" y="3590628"/>
            <a:ext cx="5012872" cy="830997"/>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2400" dirty="0">
                <a:solidFill>
                  <a:srgbClr val="0070C0"/>
                </a:solidFill>
                <a:latin typeface="Helvetica Neue Thin" charset="0"/>
                <a:ea typeface="Helvetica Neue Thin" charset="0"/>
                <a:cs typeface="Helvetica Neue Thin" charset="0"/>
              </a:rPr>
              <a:t>Notice the change in the indices.</a:t>
            </a:r>
          </a:p>
          <a:p>
            <a:pPr marR="0" lvl="0" defTabSz="914400" eaLnBrk="1" fontAlgn="auto" latinLnBrk="0" hangingPunct="1">
              <a:lnSpc>
                <a:spcPct val="100000"/>
              </a:lnSpc>
              <a:spcBef>
                <a:spcPts val="0"/>
              </a:spcBef>
              <a:spcAft>
                <a:spcPts val="0"/>
              </a:spcAft>
              <a:buClrTx/>
              <a:buSzTx/>
              <a:tabLst/>
              <a:defRPr/>
            </a:pPr>
            <a:r>
              <a:rPr lang="en-US" sz="2400" dirty="0">
                <a:solidFill>
                  <a:srgbClr val="0070C0"/>
                </a:solidFill>
                <a:latin typeface="Helvetica Neue Thin" charset="0"/>
                <a:ea typeface="Helvetica Neue Thin" charset="0"/>
                <a:cs typeface="Helvetica Neue Thin" charset="0"/>
              </a:rPr>
              <a:t>Why is this important?</a:t>
            </a:r>
          </a:p>
        </p:txBody>
      </p:sp>
    </p:spTree>
    <p:extLst>
      <p:ext uri="{BB962C8B-B14F-4D97-AF65-F5344CB8AC3E}">
        <p14:creationId xmlns:p14="http://schemas.microsoft.com/office/powerpoint/2010/main" val="32728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sp>
        <p:nvSpPr>
          <p:cNvPr id="7" name="Rectangle 6"/>
          <p:cNvSpPr/>
          <p:nvPr/>
        </p:nvSpPr>
        <p:spPr>
          <a:xfrm>
            <a:off x="1368640" y="997768"/>
            <a:ext cx="10119154" cy="4647426"/>
          </a:xfrm>
          <a:prstGeom prst="rect">
            <a:avLst/>
          </a:prstGeom>
        </p:spPr>
        <p:txBody>
          <a:bodyPr wrap="square">
            <a:spAutoFit/>
          </a:bodyPr>
          <a:lstStyle/>
          <a:p>
            <a:r>
              <a:rPr lang="en-US" sz="4000" dirty="0">
                <a:solidFill>
                  <a:srgbClr val="00B0F0"/>
                </a:solidFill>
                <a:latin typeface="Helvetica Neue Thin" charset="0"/>
                <a:ea typeface="Helvetica Neue Thin" charset="0"/>
                <a:cs typeface="Helvetica Neue Thin" charset="0"/>
              </a:rPr>
              <a:t>Background</a:t>
            </a:r>
          </a:p>
          <a:p>
            <a:pPr marL="571500" indent="-571500">
              <a:buFont typeface="Arial" charset="0"/>
              <a:buChar char="•"/>
            </a:pPr>
            <a:r>
              <a:rPr lang="en-US" sz="3200" dirty="0">
                <a:solidFill>
                  <a:schemeClr val="tx2"/>
                </a:solidFill>
                <a:latin typeface="Helvetica Neue Thin" charset="0"/>
                <a:ea typeface="Helvetica Neue Thin" charset="0"/>
                <a:cs typeface="Helvetica Neue Thin" charset="0"/>
              </a:rPr>
              <a:t>US Department of Agriculture (USDA) program</a:t>
            </a:r>
          </a:p>
          <a:p>
            <a:pPr marL="571500" indent="-571500">
              <a:buFont typeface="Arial" charset="0"/>
              <a:buChar char="•"/>
            </a:pPr>
            <a:r>
              <a:rPr lang="en-US" sz="3200" dirty="0">
                <a:solidFill>
                  <a:schemeClr val="tx2"/>
                </a:solidFill>
                <a:latin typeface="Helvetica Neue Thin" charset="0"/>
                <a:ea typeface="Helvetica Neue Thin" charset="0"/>
                <a:cs typeface="Helvetica Neue Thin" charset="0"/>
              </a:rPr>
              <a:t>Original ‘Food Stamps Program’ established in 1939 and has evolved ever since. Peak participation at one time was 4 million.</a:t>
            </a:r>
          </a:p>
          <a:p>
            <a:pPr marL="571500" indent="-571500">
              <a:buFont typeface="Arial" charset="0"/>
              <a:buChar char="•"/>
            </a:pPr>
            <a:r>
              <a:rPr lang="en-US" sz="3200" dirty="0">
                <a:solidFill>
                  <a:schemeClr val="tx2"/>
                </a:solidFill>
                <a:latin typeface="Helvetica Neue Thin" charset="0"/>
                <a:ea typeface="Helvetica Neue Thin" charset="0"/>
                <a:cs typeface="Helvetica Neue Thin" charset="0"/>
              </a:rPr>
              <a:t>Now mostly ‘Electronic Benefits Transfer’ (EBT) </a:t>
            </a:r>
          </a:p>
          <a:p>
            <a:pPr marL="571500" indent="-571500">
              <a:buFont typeface="Arial" charset="0"/>
              <a:buChar char="•"/>
            </a:pPr>
            <a:r>
              <a:rPr lang="en-US" sz="3200" dirty="0">
                <a:solidFill>
                  <a:schemeClr val="tx2"/>
                </a:solidFill>
                <a:latin typeface="Helvetica Neue Thin" charset="0"/>
                <a:ea typeface="Helvetica Neue Thin" charset="0"/>
                <a:cs typeface="Helvetica Neue Thin" charset="0"/>
              </a:rPr>
              <a:t>FY2016</a:t>
            </a:r>
          </a:p>
          <a:p>
            <a:pPr marL="1028700" lvl="1" indent="-571500">
              <a:buFont typeface="Arial" charset="0"/>
              <a:buChar char="•"/>
            </a:pPr>
            <a:r>
              <a:rPr lang="en-US" sz="3200" dirty="0">
                <a:solidFill>
                  <a:schemeClr val="tx2"/>
                </a:solidFill>
                <a:latin typeface="Helvetica Neue Thin" charset="0"/>
                <a:ea typeface="Helvetica Neue Thin" charset="0"/>
                <a:cs typeface="Helvetica Neue Thin" charset="0"/>
              </a:rPr>
              <a:t>Benefits cost = $70.9 billion</a:t>
            </a:r>
          </a:p>
          <a:p>
            <a:pPr marL="1028700" lvl="1" indent="-571500">
              <a:buFont typeface="Arial" charset="0"/>
              <a:buChar char="•"/>
            </a:pPr>
            <a:r>
              <a:rPr lang="en-US" sz="3200" dirty="0">
                <a:solidFill>
                  <a:schemeClr val="tx2"/>
                </a:solidFill>
                <a:latin typeface="Helvetica Neue Thin" charset="0"/>
                <a:ea typeface="Helvetica Neue Thin" charset="0"/>
                <a:cs typeface="Helvetica Neue Thin" charset="0"/>
              </a:rPr>
              <a:t>User base = 44.2 million Americans</a:t>
            </a:r>
          </a:p>
        </p:txBody>
      </p:sp>
    </p:spTree>
    <p:extLst>
      <p:ext uri="{BB962C8B-B14F-4D97-AF65-F5344CB8AC3E}">
        <p14:creationId xmlns:p14="http://schemas.microsoft.com/office/powerpoint/2010/main" val="4546077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814849"/>
            <a:ext cx="14537121" cy="584775"/>
          </a:xfrm>
          <a:prstGeom prst="rect">
            <a:avLst/>
          </a:prstGeom>
          <a:solidFill>
            <a:srgbClr val="00B0F0"/>
          </a:solidFill>
        </p:spPr>
        <p:txBody>
          <a:bodyPr wrap="square">
            <a:spAutoFit/>
          </a:bodyPr>
          <a:lstStyle/>
          <a:p>
            <a:pPr algn="r"/>
            <a:r>
              <a:rPr lang="en-US" sz="3200" dirty="0">
                <a:solidFill>
                  <a:schemeClr val="bg1"/>
                </a:solidFill>
                <a:latin typeface="Avenir Book" charset="0"/>
                <a:ea typeface="Avenir Book" charset="0"/>
                <a:cs typeface="Avenir Book" charset="0"/>
              </a:rPr>
              <a:t>For-loops: programming paradigms</a:t>
            </a:r>
            <a:endParaRPr lang="en-US" sz="2800" dirty="0">
              <a:solidFill>
                <a:schemeClr val="bg1"/>
              </a:solidFill>
              <a:latin typeface="Avenir Book" charset="0"/>
              <a:ea typeface="Avenir Book" charset="0"/>
              <a:cs typeface="Avenir Book" charset="0"/>
            </a:endParaRPr>
          </a:p>
        </p:txBody>
      </p:sp>
      <p:sp>
        <p:nvSpPr>
          <p:cNvPr id="14" name="Rectangle 13"/>
          <p:cNvSpPr/>
          <p:nvPr/>
        </p:nvSpPr>
        <p:spPr>
          <a:xfrm>
            <a:off x="1027158" y="1595021"/>
            <a:ext cx="9586413" cy="5262979"/>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2800" dirty="0">
                <a:solidFill>
                  <a:srgbClr val="0070C0"/>
                </a:solidFill>
                <a:latin typeface="Helvetica Neue Thin" charset="0"/>
                <a:ea typeface="Helvetica Neue Thin" charset="0"/>
                <a:cs typeface="Helvetica Neue Thin" charset="0"/>
              </a:rPr>
              <a:t>For-loops are often used to compute and transform data into new results for each record of a dataset.</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sz="2800" b="1" dirty="0">
                <a:solidFill>
                  <a:srgbClr val="0070C0"/>
                </a:solidFill>
                <a:latin typeface="Helvetica Neue Thin" charset="0"/>
                <a:ea typeface="Helvetica Neue Thin" charset="0"/>
                <a:cs typeface="Helvetica Neue Thin" charset="0"/>
              </a:rPr>
              <a:t>Create placeholder, then append. </a:t>
            </a:r>
            <a:r>
              <a:rPr lang="en-US" sz="2800" dirty="0">
                <a:solidFill>
                  <a:srgbClr val="0070C0"/>
                </a:solidFill>
                <a:latin typeface="Helvetica Neue Thin" charset="0"/>
                <a:ea typeface="Helvetica Neue Thin" charset="0"/>
                <a:cs typeface="Helvetica Neue Thin" charset="0"/>
              </a:rPr>
              <a:t>The data needs to be stored. Thus, often times, a ”placeholder” object needs to be created before entering into the loop. Then values are added to that object. </a:t>
            </a:r>
          </a:p>
          <a:p>
            <a:pPr marL="457200" indent="-457200">
              <a:buFont typeface="Arial" charset="0"/>
              <a:buChar char="•"/>
            </a:pPr>
            <a:r>
              <a:rPr lang="en-US" sz="2800" b="1" dirty="0">
                <a:solidFill>
                  <a:srgbClr val="0070C0"/>
                </a:solidFill>
                <a:latin typeface="Helvetica Neue Thin" charset="0"/>
                <a:ea typeface="Helvetica Neue Thin" charset="0"/>
                <a:cs typeface="Helvetica Neue Thin" charset="0"/>
              </a:rPr>
              <a:t>Create placeholder, then overwrite.  </a:t>
            </a:r>
            <a:r>
              <a:rPr lang="en-US" sz="2800" dirty="0">
                <a:solidFill>
                  <a:srgbClr val="0070C0"/>
                </a:solidFill>
                <a:latin typeface="Helvetica Neue Thin" charset="0"/>
                <a:ea typeface="Helvetica Neue Thin" charset="0"/>
                <a:cs typeface="Helvetica Neue Thin" charset="0"/>
              </a:rPr>
              <a:t>Similar to above, create a placeholder object, but specifying the dimensions of the object, then rewrite individual cells. This is useful for large datasets.</a:t>
            </a:r>
            <a:r>
              <a:rPr lang="en-US" sz="2800" i="1" dirty="0">
                <a:solidFill>
                  <a:srgbClr val="0070C0"/>
                </a:solidFill>
                <a:latin typeface="Helvetica Neue Thin" charset="0"/>
                <a:ea typeface="Helvetica Neue Thin" charset="0"/>
                <a:cs typeface="Helvetica Neue Thin" charset="0"/>
              </a:rPr>
              <a:t> (Preferred for R)</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endParaRPr lang="en-US" sz="2800" dirty="0">
              <a:solidFill>
                <a:srgbClr val="0070C0"/>
              </a:solidFill>
              <a:latin typeface="Helvetica Neue Thin" charset="0"/>
              <a:ea typeface="Helvetica Neue Thin" charset="0"/>
              <a:cs typeface="Helvetica Neue Thin" charset="0"/>
            </a:endParaRP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endParaRPr lang="en-US" sz="2800"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292115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814849"/>
            <a:ext cx="14537121" cy="584775"/>
          </a:xfrm>
          <a:prstGeom prst="rect">
            <a:avLst/>
          </a:prstGeom>
          <a:solidFill>
            <a:srgbClr val="00B0F0"/>
          </a:solidFill>
        </p:spPr>
        <p:txBody>
          <a:bodyPr wrap="square">
            <a:spAutoFit/>
          </a:bodyPr>
          <a:lstStyle/>
          <a:p>
            <a:pPr algn="r"/>
            <a:r>
              <a:rPr lang="en-US" sz="3200" dirty="0">
                <a:solidFill>
                  <a:schemeClr val="bg1"/>
                </a:solidFill>
                <a:latin typeface="Avenir Book" charset="0"/>
                <a:ea typeface="Avenir Book" charset="0"/>
                <a:cs typeface="Avenir Book" charset="0"/>
              </a:rPr>
              <a:t>For-loops: programming paradigms</a:t>
            </a:r>
            <a:endParaRPr lang="en-US" sz="2800" dirty="0">
              <a:solidFill>
                <a:schemeClr val="bg1"/>
              </a:solidFill>
              <a:latin typeface="Avenir Book" charset="0"/>
              <a:ea typeface="Avenir Book" charset="0"/>
              <a:cs typeface="Avenir Book" charset="0"/>
            </a:endParaRPr>
          </a:p>
        </p:txBody>
      </p:sp>
      <p:sp>
        <p:nvSpPr>
          <p:cNvPr id="14" name="Rectangle 13"/>
          <p:cNvSpPr/>
          <p:nvPr/>
        </p:nvSpPr>
        <p:spPr>
          <a:xfrm>
            <a:off x="1027158" y="1835184"/>
            <a:ext cx="9586413" cy="2062103"/>
          </a:xfrm>
          <a:prstGeom prst="rect">
            <a:avLst/>
          </a:prstGeom>
        </p:spPr>
        <p:txBody>
          <a:bodyPr wrap="square">
            <a:spAutoFit/>
          </a:bodyPr>
          <a:lstStyle/>
          <a:p>
            <a:pPr lvl="0">
              <a:defRPr/>
            </a:pPr>
            <a:r>
              <a:rPr lang="en-US" sz="3200" b="1" u="sng" dirty="0">
                <a:solidFill>
                  <a:srgbClr val="0070C0"/>
                </a:solidFill>
                <a:latin typeface="Helvetica Neue Thin" charset="0"/>
                <a:ea typeface="Helvetica Neue Thin" charset="0"/>
                <a:cs typeface="Helvetica Neue Thin" charset="0"/>
              </a:rPr>
              <a:t>Best practice</a:t>
            </a:r>
            <a:r>
              <a:rPr lang="en-US" sz="3200" dirty="0">
                <a:solidFill>
                  <a:srgbClr val="0070C0"/>
                </a:solidFill>
                <a:latin typeface="Helvetica Neue Thin" charset="0"/>
                <a:ea typeface="Helvetica Neue Thin" charset="0"/>
                <a:cs typeface="Helvetica Neue Thin" charset="0"/>
              </a:rPr>
              <a:t>: Loops start with initializing new placeholder objects to full length before the loop, rather than increasing the object size within the loop.</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endParaRPr lang="en-US" sz="3200"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924118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42</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814849"/>
            <a:ext cx="14716735" cy="584775"/>
          </a:xfrm>
          <a:prstGeom prst="rect">
            <a:avLst/>
          </a:prstGeom>
          <a:solidFill>
            <a:srgbClr val="00B0F0"/>
          </a:solidFill>
        </p:spPr>
        <p:txBody>
          <a:bodyPr wrap="square">
            <a:spAutoFit/>
          </a:bodyPr>
          <a:lstStyle/>
          <a:p>
            <a:pPr algn="r"/>
            <a:r>
              <a:rPr lang="en-US" sz="3200" dirty="0">
                <a:solidFill>
                  <a:schemeClr val="bg1"/>
                </a:solidFill>
                <a:latin typeface="Avenir Book" charset="0"/>
                <a:ea typeface="Avenir Book" charset="0"/>
                <a:cs typeface="Avenir Book" charset="0"/>
              </a:rPr>
              <a:t>For-loops: programming paradigm</a:t>
            </a:r>
            <a:endParaRPr lang="en-US" sz="2800" dirty="0">
              <a:solidFill>
                <a:schemeClr val="bg1"/>
              </a:solidFill>
              <a:latin typeface="Avenir Book" charset="0"/>
              <a:ea typeface="Avenir Book" charset="0"/>
              <a:cs typeface="Avenir Book" charset="0"/>
            </a:endParaRPr>
          </a:p>
        </p:txBody>
      </p:sp>
      <p:sp>
        <p:nvSpPr>
          <p:cNvPr id="7" name="Rectangle 6"/>
          <p:cNvSpPr/>
          <p:nvPr/>
        </p:nvSpPr>
        <p:spPr>
          <a:xfrm>
            <a:off x="510802" y="1845980"/>
            <a:ext cx="4991927" cy="2862322"/>
          </a:xfrm>
          <a:prstGeom prst="rect">
            <a:avLst/>
          </a:prstGeom>
          <a:solidFill>
            <a:schemeClr val="bg1">
              <a:lumMod val="95000"/>
            </a:schemeClr>
          </a:solidFill>
        </p:spPr>
        <p:txBody>
          <a:bodyPr wrap="square">
            <a:spAutoFit/>
          </a:bodyPr>
          <a:lstStyle/>
          <a:p>
            <a:pPr marL="571500" lvl="0" indent="-571500"/>
            <a:r>
              <a:rPr lang="en-US" sz="2000" b="1" dirty="0">
                <a:latin typeface="Courier New" charset="0"/>
                <a:ea typeface="Courier New" charset="0"/>
                <a:cs typeface="Courier New" charset="0"/>
              </a:rPr>
              <a:t># Dummy --&gt; append</a:t>
            </a:r>
          </a:p>
          <a:p>
            <a:pPr marL="571500" lvl="0" indent="-571500"/>
            <a:r>
              <a:rPr lang="en-US" sz="2000" dirty="0">
                <a:latin typeface="Courier New" charset="0"/>
                <a:ea typeface="Courier New" charset="0"/>
                <a:cs typeface="Courier New" charset="0"/>
              </a:rPr>
              <a:t># add data to empty vector</a:t>
            </a:r>
          </a:p>
          <a:p>
            <a:pPr marL="571500" lvl="0" indent="-571500"/>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x &lt;- c()</a:t>
            </a:r>
          </a:p>
          <a:p>
            <a:pPr marL="571500" lvl="0" indent="-571500"/>
            <a:r>
              <a:rPr lang="en-US" sz="2000" dirty="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1:10){</a:t>
            </a:r>
          </a:p>
          <a:p>
            <a:pPr marL="571500" lvl="0" indent="-571500"/>
            <a:r>
              <a:rPr lang="en-US" sz="2000" dirty="0">
                <a:latin typeface="Courier New" charset="0"/>
                <a:ea typeface="Courier New" charset="0"/>
                <a:cs typeface="Courier New" charset="0"/>
              </a:rPr>
              <a:t>  temp &lt;- </a:t>
            </a:r>
            <a:r>
              <a:rPr lang="en-US" sz="2000" dirty="0" err="1">
                <a:latin typeface="Courier New" charset="0"/>
                <a:ea typeface="Courier New" charset="0"/>
                <a:cs typeface="Courier New" charset="0"/>
              </a:rPr>
              <a:t>runif</a:t>
            </a:r>
            <a:r>
              <a:rPr lang="en-US" sz="2000" dirty="0">
                <a:latin typeface="Courier New" charset="0"/>
                <a:ea typeface="Courier New" charset="0"/>
                <a:cs typeface="Courier New" charset="0"/>
              </a:rPr>
              <a:t>(</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a:t>
            </a:r>
          </a:p>
          <a:p>
            <a:pPr marL="571500" lvl="0" indent="-571500"/>
            <a:r>
              <a:rPr lang="en-US" sz="2000" dirty="0">
                <a:latin typeface="Courier New" charset="0"/>
                <a:ea typeface="Courier New" charset="0"/>
                <a:cs typeface="Courier New" charset="0"/>
              </a:rPr>
              <a:t>  x &lt;- c(x, temp)</a:t>
            </a:r>
          </a:p>
          <a:p>
            <a:pPr marL="571500" lvl="0" indent="-571500"/>
            <a:r>
              <a:rPr lang="en-US" sz="2000" dirty="0">
                <a:latin typeface="Courier New" charset="0"/>
                <a:ea typeface="Courier New" charset="0"/>
                <a:cs typeface="Courier New" charset="0"/>
              </a:rPr>
              <a:t>}</a:t>
            </a:r>
          </a:p>
          <a:p>
            <a:pPr marL="571500" lvl="0" indent="-571500"/>
            <a:endParaRPr lang="en-US" sz="2000" dirty="0">
              <a:latin typeface="Courier New" charset="0"/>
              <a:ea typeface="Courier New" charset="0"/>
              <a:cs typeface="Courier New" charset="0"/>
            </a:endParaRPr>
          </a:p>
        </p:txBody>
      </p:sp>
      <p:sp>
        <p:nvSpPr>
          <p:cNvPr id="8" name="Rectangle 7"/>
          <p:cNvSpPr/>
          <p:nvPr/>
        </p:nvSpPr>
        <p:spPr>
          <a:xfrm>
            <a:off x="5698671" y="1853813"/>
            <a:ext cx="6025243" cy="4401205"/>
          </a:xfrm>
          <a:prstGeom prst="rect">
            <a:avLst/>
          </a:prstGeom>
          <a:solidFill>
            <a:schemeClr val="accent4">
              <a:lumMod val="40000"/>
              <a:lumOff val="60000"/>
            </a:schemeClr>
          </a:solidFill>
        </p:spPr>
        <p:txBody>
          <a:bodyPr wrap="square">
            <a:spAutoFit/>
          </a:bodyPr>
          <a:lstStyle/>
          <a:p>
            <a:pPr marL="571500" lvl="0" indent="-571500"/>
            <a:r>
              <a:rPr lang="en-US" sz="2000" b="1" dirty="0">
                <a:latin typeface="Courier New" charset="0"/>
                <a:ea typeface="Courier New" charset="0"/>
                <a:cs typeface="Courier New" charset="0"/>
              </a:rPr>
              <a:t># Full Placeholder, then </a:t>
            </a:r>
            <a:r>
              <a:rPr lang="en-US" sz="2000" b="1" dirty="0">
                <a:latin typeface="Courier New" charset="0"/>
                <a:ea typeface="Courier New" charset="0"/>
                <a:cs typeface="Courier New" charset="0"/>
                <a:sym typeface="Wingdings"/>
              </a:rPr>
              <a:t>overwrite</a:t>
            </a:r>
            <a:endParaRPr lang="en-US" sz="2000" b="1"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#set matrix size, over</a:t>
            </a:r>
          </a:p>
          <a:p>
            <a:pPr marL="571500" lvl="0" indent="-571500"/>
            <a:r>
              <a:rPr lang="en-US" sz="2000" dirty="0">
                <a:latin typeface="Courier New" charset="0"/>
                <a:ea typeface="Courier New" charset="0"/>
                <a:cs typeface="Courier New" charset="0"/>
              </a:rPr>
              <a:t>  x &lt;- matrix(NA, </a:t>
            </a:r>
            <a:r>
              <a:rPr lang="en-US" sz="2000" dirty="0" err="1">
                <a:latin typeface="Courier New" charset="0"/>
                <a:ea typeface="Courier New" charset="0"/>
                <a:cs typeface="Courier New" charset="0"/>
              </a:rPr>
              <a:t>nrow</a:t>
            </a:r>
            <a:r>
              <a:rPr lang="en-US" sz="2000" dirty="0">
                <a:latin typeface="Courier New" charset="0"/>
                <a:ea typeface="Courier New" charset="0"/>
                <a:cs typeface="Courier New" charset="0"/>
              </a:rPr>
              <a:t> = 100, </a:t>
            </a:r>
          </a:p>
          <a:p>
            <a:pPr marL="571500" lvl="0" indent="-571500"/>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ncol</a:t>
            </a:r>
            <a:r>
              <a:rPr lang="en-US" sz="2000" dirty="0">
                <a:latin typeface="Courier New" charset="0"/>
                <a:ea typeface="Courier New" charset="0"/>
                <a:cs typeface="Courier New" charset="0"/>
              </a:rPr>
              <a:t> = 100, </a:t>
            </a:r>
            <a:r>
              <a:rPr lang="en-US" sz="2000" dirty="0" err="1">
                <a:latin typeface="Courier New" charset="0"/>
                <a:ea typeface="Courier New" charset="0"/>
                <a:cs typeface="Courier New" charset="0"/>
              </a:rPr>
              <a:t>byrow</a:t>
            </a:r>
            <a:r>
              <a:rPr lang="en-US" sz="2000" dirty="0">
                <a:latin typeface="Courier New" charset="0"/>
                <a:ea typeface="Courier New" charset="0"/>
                <a:cs typeface="Courier New" charset="0"/>
              </a:rPr>
              <a:t>= T)</a:t>
            </a:r>
          </a:p>
          <a:p>
            <a:pPr marL="571500" lvl="0" indent="-571500"/>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#Loop through, replacing items</a:t>
            </a:r>
          </a:p>
          <a:p>
            <a:pPr marL="571500" lvl="0" indent="-571500"/>
            <a:r>
              <a:rPr lang="en-US" sz="2000" dirty="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1:nrow(x)){</a:t>
            </a:r>
          </a:p>
          <a:p>
            <a:pPr marL="571500" lvl="0" indent="-571500"/>
            <a:r>
              <a:rPr lang="en-US" sz="2000" dirty="0">
                <a:latin typeface="Courier New" charset="0"/>
                <a:ea typeface="Courier New" charset="0"/>
                <a:cs typeface="Courier New" charset="0"/>
              </a:rPr>
              <a:t>  for(j in 1:ncol(x)){</a:t>
            </a:r>
          </a:p>
          <a:p>
            <a:pPr marL="571500" lvl="0" indent="-571500"/>
            <a:r>
              <a:rPr lang="en-US" sz="2000" dirty="0">
                <a:latin typeface="Courier New" charset="0"/>
                <a:ea typeface="Courier New" charset="0"/>
                <a:cs typeface="Courier New" charset="0"/>
              </a:rPr>
              <a:t>	x[</a:t>
            </a:r>
            <a:r>
              <a:rPr lang="en-US" sz="2000" dirty="0" err="1">
                <a:latin typeface="Courier New" charset="0"/>
                <a:ea typeface="Courier New" charset="0"/>
                <a:cs typeface="Courier New" charset="0"/>
              </a:rPr>
              <a:t>i,j</a:t>
            </a:r>
            <a:r>
              <a:rPr lang="en-US" sz="2000" dirty="0">
                <a:latin typeface="Courier New" charset="0"/>
                <a:ea typeface="Courier New" charset="0"/>
                <a:cs typeface="Courier New" charset="0"/>
              </a:rPr>
              <a:t>] &lt;- </a:t>
            </a:r>
            <a:r>
              <a:rPr lang="en-US" sz="2000" dirty="0" err="1">
                <a:latin typeface="Courier New" charset="0"/>
                <a:ea typeface="Courier New" charset="0"/>
                <a:cs typeface="Courier New" charset="0"/>
              </a:rPr>
              <a:t>runif</a:t>
            </a:r>
            <a:r>
              <a:rPr lang="en-US" sz="2000" dirty="0">
                <a:latin typeface="Courier New" charset="0"/>
                <a:ea typeface="Courier New" charset="0"/>
                <a:cs typeface="Courier New" charset="0"/>
              </a:rPr>
              <a:t>(1)</a:t>
            </a:r>
          </a:p>
          <a:p>
            <a:pPr marL="571500" lvl="0" indent="-571500"/>
            <a:r>
              <a:rPr lang="en-US" sz="2000" dirty="0">
                <a:latin typeface="Courier New" charset="0"/>
                <a:ea typeface="Courier New" charset="0"/>
                <a:cs typeface="Courier New" charset="0"/>
              </a:rPr>
              <a:t>	print(paste(</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j))</a:t>
            </a:r>
          </a:p>
          <a:p>
            <a:pPr marL="571500" lvl="0" indent="-571500"/>
            <a:r>
              <a:rPr lang="en-US" sz="2000" dirty="0">
                <a:latin typeface="Courier New" charset="0"/>
                <a:ea typeface="Courier New" charset="0"/>
                <a:cs typeface="Courier New" charset="0"/>
              </a:rPr>
              <a:t>  }</a:t>
            </a:r>
          </a:p>
          <a:p>
            <a:pPr marL="571500" lvl="0" indent="-571500"/>
            <a:r>
              <a:rPr lang="en-US" sz="2000" dirty="0">
                <a:latin typeface="Courier New" charset="0"/>
                <a:ea typeface="Courier New" charset="0"/>
                <a:cs typeface="Courier New" charset="0"/>
              </a:rPr>
              <a:t>}</a:t>
            </a:r>
          </a:p>
          <a:p>
            <a:pPr marL="571500" lvl="0" indent="-571500"/>
            <a:r>
              <a:rPr lang="en-US" sz="2000" dirty="0">
                <a:latin typeface="Courier New" charset="0"/>
                <a:ea typeface="Courier New" charset="0"/>
                <a:cs typeface="Courier New" charset="0"/>
              </a:rPr>
              <a:t>x</a:t>
            </a:r>
          </a:p>
          <a:p>
            <a:pPr marL="571500" lvl="0" indent="-571500"/>
            <a:r>
              <a:rPr lang="en-US" sz="2000" dirty="0">
                <a:latin typeface="Courier New" charset="0"/>
                <a:ea typeface="Courier New" charset="0"/>
                <a:cs typeface="Courier New" charset="0"/>
              </a:rPr>
              <a:t>length(x)</a:t>
            </a:r>
          </a:p>
        </p:txBody>
      </p:sp>
    </p:spTree>
    <p:extLst>
      <p:ext uri="{BB962C8B-B14F-4D97-AF65-F5344CB8AC3E}">
        <p14:creationId xmlns:p14="http://schemas.microsoft.com/office/powerpoint/2010/main" val="7397734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438747"/>
            <a:ext cx="1226483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apply (R-specific)</a:t>
            </a:r>
          </a:p>
        </p:txBody>
      </p:sp>
      <p:sp>
        <p:nvSpPr>
          <p:cNvPr id="34" name="Rectangle 33"/>
          <p:cNvSpPr/>
          <p:nvPr/>
        </p:nvSpPr>
        <p:spPr>
          <a:xfrm>
            <a:off x="577498" y="1203201"/>
            <a:ext cx="9817413" cy="2554545"/>
          </a:xfrm>
          <a:prstGeom prst="rect">
            <a:avLst/>
          </a:prstGeom>
        </p:spPr>
        <p:txBody>
          <a:bodyPr wrap="square">
            <a:spAutoFit/>
          </a:bodyPr>
          <a:lstStyle/>
          <a:p>
            <a:pPr lvl="0"/>
            <a:endParaRPr lang="en-US" sz="3200" dirty="0">
              <a:solidFill>
                <a:srgbClr val="0070C0"/>
              </a:solidFill>
              <a:latin typeface="Helvetica Neue Thin" charset="0"/>
              <a:ea typeface="Helvetica Neue Thin" charset="0"/>
              <a:cs typeface="Helvetica Neue Thin" charset="0"/>
            </a:endParaRPr>
          </a:p>
          <a:p>
            <a:pPr lvl="0"/>
            <a:r>
              <a:rPr lang="en-US" sz="3200" dirty="0">
                <a:solidFill>
                  <a:srgbClr val="0070C0"/>
                </a:solidFill>
                <a:latin typeface="Helvetica Neue Thin" charset="0"/>
                <a:ea typeface="Helvetica Neue Thin" charset="0"/>
                <a:cs typeface="Helvetica Neue Thin" charset="0"/>
              </a:rPr>
              <a:t>In R, </a:t>
            </a:r>
            <a:r>
              <a:rPr lang="en-US" sz="3200" b="1" dirty="0" err="1">
                <a:solidFill>
                  <a:srgbClr val="0070C0"/>
                </a:solidFill>
                <a:latin typeface="Helvetica Neue Thin" charset="0"/>
                <a:ea typeface="Helvetica Neue Thin" charset="0"/>
                <a:cs typeface="Helvetica Neue Thin" charset="0"/>
              </a:rPr>
              <a:t>lapply</a:t>
            </a:r>
            <a:r>
              <a:rPr lang="en-US" sz="3200" b="1" dirty="0">
                <a:solidFill>
                  <a:srgbClr val="0070C0"/>
                </a:solidFill>
                <a:latin typeface="Helvetica Neue Thin" charset="0"/>
                <a:ea typeface="Helvetica Neue Thin" charset="0"/>
                <a:cs typeface="Helvetica Neue Thin" charset="0"/>
              </a:rPr>
              <a:t>() </a:t>
            </a:r>
            <a:r>
              <a:rPr lang="en-US" sz="3200" dirty="0">
                <a:solidFill>
                  <a:srgbClr val="0070C0"/>
                </a:solidFill>
                <a:latin typeface="Helvetica Neue Thin" charset="0"/>
                <a:ea typeface="Helvetica Neue Thin" charset="0"/>
                <a:cs typeface="Helvetica Neue Thin" charset="0"/>
              </a:rPr>
              <a:t>is another method that is specifically designed to run functions and save to list objects. Since the result is a list,</a:t>
            </a:r>
            <a:r>
              <a:rPr lang="en-US" sz="3200" b="1" dirty="0">
                <a:solidFill>
                  <a:srgbClr val="0070C0"/>
                </a:solidFill>
                <a:latin typeface="Helvetica Neue Thin" charset="0"/>
                <a:ea typeface="Helvetica Neue Thin" charset="0"/>
                <a:cs typeface="Helvetica Neue Thin" charset="0"/>
              </a:rPr>
              <a:t> </a:t>
            </a:r>
            <a:r>
              <a:rPr lang="en-US" sz="3200" b="1" dirty="0" err="1">
                <a:solidFill>
                  <a:srgbClr val="0070C0"/>
                </a:solidFill>
                <a:latin typeface="Helvetica Neue Thin" charset="0"/>
                <a:ea typeface="Helvetica Neue Thin" charset="0"/>
                <a:cs typeface="Helvetica Neue Thin" charset="0"/>
              </a:rPr>
              <a:t>do.call</a:t>
            </a:r>
            <a:r>
              <a:rPr lang="en-US" sz="3200" b="1" dirty="0">
                <a:solidFill>
                  <a:srgbClr val="0070C0"/>
                </a:solidFill>
                <a:latin typeface="Helvetica Neue Thin" charset="0"/>
                <a:ea typeface="Helvetica Neue Thin" charset="0"/>
                <a:cs typeface="Helvetica Neue Thin" charset="0"/>
              </a:rPr>
              <a:t>() </a:t>
            </a:r>
            <a:r>
              <a:rPr lang="en-US" sz="3200" dirty="0">
                <a:solidFill>
                  <a:srgbClr val="0070C0"/>
                </a:solidFill>
                <a:latin typeface="Helvetica Neue Thin" charset="0"/>
                <a:ea typeface="Helvetica Neue Thin" charset="0"/>
                <a:cs typeface="Helvetica Neue Thin" charset="0"/>
              </a:rPr>
              <a:t>is required to convert a list to a data frame. </a:t>
            </a:r>
          </a:p>
        </p:txBody>
      </p:sp>
      <p:sp>
        <p:nvSpPr>
          <p:cNvPr id="7" name="Rectangle 6"/>
          <p:cNvSpPr/>
          <p:nvPr/>
        </p:nvSpPr>
        <p:spPr>
          <a:xfrm>
            <a:off x="889908" y="4224386"/>
            <a:ext cx="9743541" cy="1569660"/>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out &lt;- </a:t>
            </a:r>
            <a:r>
              <a:rPr lang="en-US" sz="2400" dirty="0" err="1">
                <a:latin typeface="Courier New" charset="0"/>
                <a:ea typeface="Courier New" charset="0"/>
                <a:cs typeface="Courier New" charset="0"/>
              </a:rPr>
              <a:t>lapply</a:t>
            </a:r>
            <a:r>
              <a:rPr lang="en-US" sz="2400" dirty="0">
                <a:latin typeface="Courier New" charset="0"/>
                <a:ea typeface="Courier New" charset="0"/>
                <a:cs typeface="Courier New" charset="0"/>
              </a:rPr>
              <a:t>(1:10, function(x){</a:t>
            </a:r>
          </a:p>
          <a:p>
            <a:pPr marL="571500" lvl="0" indent="-571500"/>
            <a:r>
              <a:rPr lang="en-US" sz="2400" dirty="0">
                <a:latin typeface="Courier New" charset="0"/>
                <a:ea typeface="Courier New" charset="0"/>
                <a:cs typeface="Courier New" charset="0"/>
              </a:rPr>
              <a:t>          return(</a:t>
            </a:r>
            <a:r>
              <a:rPr lang="en-US" sz="2400" dirty="0" err="1">
                <a:latin typeface="Courier New" charset="0"/>
                <a:ea typeface="Courier New" charset="0"/>
                <a:cs typeface="Courier New" charset="0"/>
              </a:rPr>
              <a:t>runif</a:t>
            </a:r>
            <a:r>
              <a:rPr lang="en-US" sz="2400" dirty="0">
                <a:latin typeface="Courier New" charset="0"/>
                <a:ea typeface="Courier New" charset="0"/>
                <a:cs typeface="Courier New" charset="0"/>
              </a:rPr>
              <a:t>(x))</a:t>
            </a:r>
          </a:p>
          <a:p>
            <a:pPr marL="571500" lvl="0" indent="-571500"/>
            <a:r>
              <a:rPr lang="en-US" sz="2400" dirty="0">
                <a:latin typeface="Courier New" charset="0"/>
                <a:ea typeface="Courier New" charset="0"/>
                <a:cs typeface="Courier New" charset="0"/>
              </a:rPr>
              <a:t>		})</a:t>
            </a:r>
          </a:p>
          <a:p>
            <a:pPr marL="571500" lvl="0" indent="-571500"/>
            <a:r>
              <a:rPr lang="en-US" sz="2400" dirty="0" err="1">
                <a:latin typeface="Courier New" charset="0"/>
                <a:ea typeface="Courier New" charset="0"/>
                <a:cs typeface="Courier New" charset="0"/>
              </a:rPr>
              <a:t>do.call</a:t>
            </a:r>
            <a:r>
              <a:rPr lang="en-US" sz="2400" dirty="0">
                <a:latin typeface="Courier New" charset="0"/>
                <a:ea typeface="Courier New" charset="0"/>
                <a:cs typeface="Courier New" charset="0"/>
              </a:rPr>
              <a:t>(</a:t>
            </a:r>
            <a:r>
              <a:rPr lang="en-US" sz="2400" dirty="0" err="1">
                <a:latin typeface="Courier New" charset="0"/>
                <a:ea typeface="Courier New" charset="0"/>
                <a:cs typeface="Courier New" charset="0"/>
              </a:rPr>
              <a:t>rbind</a:t>
            </a:r>
            <a:r>
              <a:rPr lang="en-US" sz="2400" dirty="0">
                <a:latin typeface="Courier New" charset="0"/>
                <a:ea typeface="Courier New" charset="0"/>
                <a:cs typeface="Courier New" charset="0"/>
              </a:rPr>
              <a:t>, out)</a:t>
            </a:r>
          </a:p>
        </p:txBody>
      </p:sp>
    </p:spTree>
    <p:extLst>
      <p:ext uri="{BB962C8B-B14F-4D97-AF65-F5344CB8AC3E}">
        <p14:creationId xmlns:p14="http://schemas.microsoft.com/office/powerpoint/2010/main" val="2071266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1" y="814849"/>
            <a:ext cx="10814207" cy="584775"/>
          </a:xfrm>
          <a:prstGeom prst="rect">
            <a:avLst/>
          </a:prstGeom>
          <a:solidFill>
            <a:srgbClr val="00B0F0"/>
          </a:solidFill>
        </p:spPr>
        <p:txBody>
          <a:bodyPr wrap="square">
            <a:spAutoFit/>
          </a:bodyPr>
          <a:lstStyle/>
          <a:p>
            <a:pPr algn="r"/>
            <a:r>
              <a:rPr lang="en-US" sz="3200" dirty="0">
                <a:solidFill>
                  <a:schemeClr val="bg1"/>
                </a:solidFill>
                <a:latin typeface="Avenir Book" charset="0"/>
                <a:ea typeface="Avenir Book" charset="0"/>
                <a:cs typeface="Avenir Book" charset="0"/>
              </a:rPr>
              <a:t>For-loops</a:t>
            </a:r>
            <a:r>
              <a:rPr lang="en-US" sz="3200">
                <a:solidFill>
                  <a:schemeClr val="bg1"/>
                </a:solidFill>
                <a:latin typeface="Avenir Book" charset="0"/>
                <a:ea typeface="Avenir Book" charset="0"/>
                <a:cs typeface="Avenir Book" charset="0"/>
              </a:rPr>
              <a:t>: tips</a:t>
            </a:r>
            <a:endParaRPr lang="en-US" sz="2800" dirty="0">
              <a:solidFill>
                <a:schemeClr val="bg1"/>
              </a:solidFill>
              <a:latin typeface="Avenir Book" charset="0"/>
              <a:ea typeface="Avenir Book" charset="0"/>
              <a:cs typeface="Avenir Book" charset="0"/>
            </a:endParaRPr>
          </a:p>
        </p:txBody>
      </p:sp>
      <p:sp>
        <p:nvSpPr>
          <p:cNvPr id="14" name="Rectangle 13"/>
          <p:cNvSpPr/>
          <p:nvPr/>
        </p:nvSpPr>
        <p:spPr>
          <a:xfrm>
            <a:off x="4526099" y="1835184"/>
            <a:ext cx="6727371" cy="3539430"/>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sz="2800" dirty="0">
                <a:solidFill>
                  <a:srgbClr val="0070C0"/>
                </a:solidFill>
                <a:latin typeface="Helvetica Neue Thin" charset="0"/>
                <a:ea typeface="Helvetica Neue Thin" charset="0"/>
                <a:cs typeface="Helvetica Neue Thin" charset="0"/>
              </a:rPr>
              <a:t>Use </a:t>
            </a:r>
            <a:r>
              <a:rPr lang="en-US" sz="2800" b="1" dirty="0">
                <a:solidFill>
                  <a:srgbClr val="0070C0"/>
                </a:solidFill>
                <a:latin typeface="Helvetica Neue Thin" charset="0"/>
                <a:ea typeface="Helvetica Neue Thin" charset="0"/>
                <a:cs typeface="Helvetica Neue Thin" charset="0"/>
              </a:rPr>
              <a:t>print() </a:t>
            </a:r>
            <a:r>
              <a:rPr lang="en-US" sz="2800" dirty="0">
                <a:solidFill>
                  <a:srgbClr val="0070C0"/>
                </a:solidFill>
                <a:latin typeface="Helvetica Neue Thin" charset="0"/>
                <a:ea typeface="Helvetica Neue Thin" charset="0"/>
                <a:cs typeface="Helvetica Neue Thin" charset="0"/>
              </a:rPr>
              <a:t>to help log where you are in your loop. It’s standard to place the index value </a:t>
            </a:r>
            <a:r>
              <a:rPr lang="en-US" sz="2800" b="1" dirty="0" err="1">
                <a:solidFill>
                  <a:srgbClr val="0070C0"/>
                </a:solidFill>
                <a:latin typeface="Helvetica Neue Thin" charset="0"/>
                <a:ea typeface="Helvetica Neue Thin" charset="0"/>
                <a:cs typeface="Helvetica Neue Thin" charset="0"/>
              </a:rPr>
              <a:t>i</a:t>
            </a:r>
            <a:r>
              <a:rPr lang="en-US" sz="2800" dirty="0">
                <a:solidFill>
                  <a:srgbClr val="0070C0"/>
                </a:solidFill>
                <a:latin typeface="Helvetica Neue Thin" charset="0"/>
                <a:ea typeface="Helvetica Neue Thin" charset="0"/>
                <a:cs typeface="Helvetica Neue Thin" charset="0"/>
              </a:rPr>
              <a:t> in the statement</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sz="2800" dirty="0">
                <a:solidFill>
                  <a:srgbClr val="0070C0"/>
                </a:solidFill>
                <a:latin typeface="Helvetica Neue Thin" charset="0"/>
                <a:ea typeface="Helvetica Neue Thin" charset="0"/>
                <a:cs typeface="Helvetica Neue Thin" charset="0"/>
              </a:rPr>
              <a:t>Consider using </a:t>
            </a:r>
            <a:r>
              <a:rPr lang="en-US" sz="2800" b="1" dirty="0" err="1">
                <a:solidFill>
                  <a:srgbClr val="0070C0"/>
                </a:solidFill>
                <a:latin typeface="Helvetica Neue Thin" charset="0"/>
                <a:ea typeface="Helvetica Neue Thin" charset="0"/>
                <a:cs typeface="Helvetica Neue Thin" charset="0"/>
              </a:rPr>
              <a:t>Sys.time</a:t>
            </a:r>
            <a:r>
              <a:rPr lang="en-US" sz="2800" b="1" dirty="0">
                <a:solidFill>
                  <a:srgbClr val="0070C0"/>
                </a:solidFill>
                <a:latin typeface="Helvetica Neue Thin" charset="0"/>
                <a:ea typeface="Helvetica Neue Thin" charset="0"/>
                <a:cs typeface="Helvetica Neue Thin" charset="0"/>
              </a:rPr>
              <a:t>() </a:t>
            </a:r>
            <a:r>
              <a:rPr lang="en-US" sz="2800" dirty="0">
                <a:solidFill>
                  <a:srgbClr val="0070C0"/>
                </a:solidFill>
                <a:latin typeface="Helvetica Neue Thin" charset="0"/>
                <a:ea typeface="Helvetica Neue Thin" charset="0"/>
                <a:cs typeface="Helvetica Neue Thin" charset="0"/>
              </a:rPr>
              <a:t>to time your loops to get a sense of performance. </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n-US" sz="2800" dirty="0">
                <a:solidFill>
                  <a:srgbClr val="0070C0"/>
                </a:solidFill>
                <a:latin typeface="Helvetica Neue Thin" charset="0"/>
                <a:ea typeface="Helvetica Neue Thin" charset="0"/>
                <a:cs typeface="Helvetica Neue Thin" charset="0"/>
              </a:rPr>
              <a:t>Write the contents of your loop first before trying to put into the loop. Test it on a few cases to see if it works. </a:t>
            </a:r>
          </a:p>
        </p:txBody>
      </p:sp>
      <p:sp>
        <p:nvSpPr>
          <p:cNvPr id="7" name="Rectangle 6"/>
          <p:cNvSpPr/>
          <p:nvPr/>
        </p:nvSpPr>
        <p:spPr>
          <a:xfrm>
            <a:off x="608774" y="1835184"/>
            <a:ext cx="3718297" cy="1015663"/>
          </a:xfrm>
          <a:prstGeom prst="rect">
            <a:avLst/>
          </a:prstGeom>
          <a:solidFill>
            <a:schemeClr val="bg1">
              <a:lumMod val="95000"/>
            </a:schemeClr>
          </a:solidFill>
        </p:spPr>
        <p:txBody>
          <a:bodyPr wrap="square">
            <a:spAutoFit/>
          </a:bodyPr>
          <a:lstStyle/>
          <a:p>
            <a:pPr marL="571500" lvl="0" indent="-571500"/>
            <a:r>
              <a:rPr lang="en-US" sz="200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1:10){</a:t>
            </a:r>
          </a:p>
          <a:p>
            <a:pPr marL="571500" lvl="0" indent="-571500"/>
            <a:r>
              <a:rPr lang="en-US" sz="2000" dirty="0">
                <a:latin typeface="Courier New" charset="0"/>
                <a:ea typeface="Courier New" charset="0"/>
                <a:cs typeface="Courier New" charset="0"/>
              </a:rPr>
              <a:t>	print(</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a:t>
            </a:r>
          </a:p>
          <a:p>
            <a:pPr marL="571500" lvl="0" indent="-571500"/>
            <a:r>
              <a:rPr lang="en-US" sz="2000" dirty="0">
                <a:latin typeface="Courier New" charset="0"/>
                <a:ea typeface="Courier New" charset="0"/>
                <a:cs typeface="Courier New" charset="0"/>
              </a:rPr>
              <a:t>}</a:t>
            </a:r>
          </a:p>
        </p:txBody>
      </p:sp>
      <p:sp>
        <p:nvSpPr>
          <p:cNvPr id="8" name="Rectangle 7"/>
          <p:cNvSpPr/>
          <p:nvPr/>
        </p:nvSpPr>
        <p:spPr>
          <a:xfrm>
            <a:off x="608774" y="3174012"/>
            <a:ext cx="3718297" cy="1631216"/>
          </a:xfrm>
          <a:prstGeom prst="rect">
            <a:avLst/>
          </a:prstGeom>
          <a:solidFill>
            <a:schemeClr val="bg1">
              <a:lumMod val="95000"/>
            </a:schemeClr>
          </a:solidFill>
        </p:spPr>
        <p:txBody>
          <a:bodyPr wrap="square">
            <a:spAutoFit/>
          </a:bodyPr>
          <a:lstStyle/>
          <a:p>
            <a:pPr marL="571500" indent="-571500"/>
            <a:r>
              <a:rPr lang="en-US" sz="2000" dirty="0">
                <a:latin typeface="Courier New" charset="0"/>
                <a:ea typeface="Courier New" charset="0"/>
                <a:cs typeface="Courier New" charset="0"/>
              </a:rPr>
              <a:t>a &lt;- </a:t>
            </a:r>
            <a:r>
              <a:rPr lang="en-US" sz="2000" dirty="0" err="1">
                <a:latin typeface="Courier New" charset="0"/>
                <a:ea typeface="Courier New" charset="0"/>
                <a:cs typeface="Courier New" charset="0"/>
              </a:rPr>
              <a:t>Sys.time</a:t>
            </a:r>
            <a:r>
              <a:rPr lang="en-US" sz="2000" dirty="0">
                <a:latin typeface="Courier New" charset="0"/>
                <a:ea typeface="Courier New" charset="0"/>
                <a:cs typeface="Courier New" charset="0"/>
              </a:rPr>
              <a:t>() </a:t>
            </a:r>
          </a:p>
          <a:p>
            <a:pPr marL="571500" indent="-571500"/>
            <a:r>
              <a:rPr lang="en-US" sz="2000" dirty="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1:10){</a:t>
            </a:r>
          </a:p>
          <a:p>
            <a:pPr marL="571500" lvl="0" indent="-571500"/>
            <a:r>
              <a:rPr lang="en-US" sz="2000" dirty="0">
                <a:latin typeface="Courier New" charset="0"/>
                <a:ea typeface="Courier New" charset="0"/>
                <a:cs typeface="Courier New" charset="0"/>
              </a:rPr>
              <a:t>	print(</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a:t>
            </a:r>
          </a:p>
          <a:p>
            <a:pPr marL="571500" lvl="0" indent="-571500"/>
            <a:r>
              <a:rPr lang="en-US" sz="2000" dirty="0">
                <a:latin typeface="Courier New" charset="0"/>
                <a:ea typeface="Courier New" charset="0"/>
                <a:cs typeface="Courier New" charset="0"/>
              </a:rPr>
              <a:t>}</a:t>
            </a:r>
          </a:p>
          <a:p>
            <a:pPr marL="571500" lvl="0" indent="-571500"/>
            <a:r>
              <a:rPr lang="en-US" sz="2000" dirty="0" err="1">
                <a:latin typeface="Courier New" charset="0"/>
                <a:ea typeface="Courier New" charset="0"/>
                <a:cs typeface="Courier New" charset="0"/>
              </a:rPr>
              <a:t>Sys.time</a:t>
            </a:r>
            <a:r>
              <a:rPr lang="en-US" sz="2000" dirty="0">
                <a:latin typeface="Courier New" charset="0"/>
                <a:ea typeface="Courier New" charset="0"/>
                <a:cs typeface="Courier New" charset="0"/>
              </a:rPr>
              <a:t>() - a</a:t>
            </a:r>
          </a:p>
        </p:txBody>
      </p:sp>
    </p:spTree>
    <p:extLst>
      <p:ext uri="{BB962C8B-B14F-4D97-AF65-F5344CB8AC3E}">
        <p14:creationId xmlns:p14="http://schemas.microsoft.com/office/powerpoint/2010/main" val="20820222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For-loops</a:t>
            </a:r>
            <a:r>
              <a:rPr lang="en-US" sz="3600" dirty="0">
                <a:solidFill>
                  <a:schemeClr val="bg1"/>
                </a:solidFill>
                <a:latin typeface="Avenir Book" charset="0"/>
                <a:ea typeface="Avenir Book" charset="0"/>
                <a:cs typeface="Avenir Book" charset="0"/>
              </a:rPr>
              <a:t>: exercise</a:t>
            </a:r>
            <a:endParaRPr lang="en-US" sz="4000" dirty="0">
              <a:solidFill>
                <a:schemeClr val="bg1"/>
              </a:solidFill>
              <a:latin typeface="Avenir Book" charset="0"/>
              <a:ea typeface="Avenir Book" charset="0"/>
              <a:cs typeface="Avenir Book" charset="0"/>
            </a:endParaRPr>
          </a:p>
        </p:txBody>
      </p:sp>
      <p:sp>
        <p:nvSpPr>
          <p:cNvPr id="34" name="Rectangle 33"/>
          <p:cNvSpPr/>
          <p:nvPr/>
        </p:nvSpPr>
        <p:spPr>
          <a:xfrm>
            <a:off x="796158" y="2022320"/>
            <a:ext cx="9817413" cy="3816429"/>
          </a:xfrm>
          <a:prstGeom prst="rect">
            <a:avLst/>
          </a:prstGeom>
        </p:spPr>
        <p:txBody>
          <a:bodyPr wrap="square">
            <a:spAutoFit/>
          </a:bodyPr>
          <a:lstStyle/>
          <a:p>
            <a:pPr lvl="0"/>
            <a:r>
              <a:rPr lang="en-US" sz="3200" dirty="0">
                <a:solidFill>
                  <a:srgbClr val="0070C0"/>
                </a:solidFill>
                <a:latin typeface="Helvetica Neue Thin" charset="0"/>
                <a:ea typeface="Helvetica Neue Thin" charset="0"/>
                <a:cs typeface="Helvetica Neue Thin" charset="0"/>
              </a:rPr>
              <a:t>Fibonacci numbers are defined as </a:t>
            </a:r>
          </a:p>
          <a:p>
            <a:pPr lvl="0"/>
            <a:endParaRPr lang="en-US" sz="3200" dirty="0">
              <a:solidFill>
                <a:srgbClr val="0070C0"/>
              </a:solidFill>
              <a:latin typeface="Helvetica Neue Thin" charset="0"/>
              <a:ea typeface="Helvetica Neue Thin" charset="0"/>
              <a:cs typeface="Helvetica Neue Thin" charset="0"/>
            </a:endParaRPr>
          </a:p>
          <a:p>
            <a:pPr lvl="0"/>
            <a:r>
              <a:rPr lang="en-US" sz="3200" dirty="0">
                <a:solidFill>
                  <a:srgbClr val="0070C0"/>
                </a:solidFill>
                <a:latin typeface="Helvetica Neue Thin" charset="0"/>
                <a:ea typeface="Helvetica Neue Thin" charset="0"/>
                <a:cs typeface="Helvetica Neue Thin" charset="0"/>
              </a:rPr>
              <a:t>	</a:t>
            </a:r>
            <a:r>
              <a:rPr lang="en-US" sz="3200" dirty="0" err="1">
                <a:solidFill>
                  <a:srgbClr val="0070C0"/>
                </a:solidFill>
                <a:latin typeface="Helvetica Neue Thin" charset="0"/>
                <a:ea typeface="Helvetica Neue Thin" charset="0"/>
                <a:cs typeface="Helvetica Neue Thin" charset="0"/>
              </a:rPr>
              <a:t>F</a:t>
            </a:r>
            <a:r>
              <a:rPr lang="en-US" dirty="0" err="1">
                <a:solidFill>
                  <a:srgbClr val="0070C0"/>
                </a:solidFill>
                <a:latin typeface="Helvetica Neue Thin" charset="0"/>
                <a:ea typeface="Helvetica Neue Thin" charset="0"/>
                <a:cs typeface="Helvetica Neue Thin" charset="0"/>
              </a:rPr>
              <a:t>n</a:t>
            </a:r>
            <a:r>
              <a:rPr lang="en-US" sz="3200" dirty="0">
                <a:solidFill>
                  <a:srgbClr val="0070C0"/>
                </a:solidFill>
                <a:latin typeface="Helvetica Neue Thin" charset="0"/>
                <a:ea typeface="Helvetica Neue Thin" charset="0"/>
                <a:cs typeface="Helvetica Neue Thin" charset="0"/>
              </a:rPr>
              <a:t> = F</a:t>
            </a:r>
            <a:r>
              <a:rPr lang="en-US" dirty="0">
                <a:solidFill>
                  <a:srgbClr val="0070C0"/>
                </a:solidFill>
                <a:latin typeface="Helvetica Neue Thin" charset="0"/>
                <a:ea typeface="Helvetica Neue Thin" charset="0"/>
                <a:cs typeface="Helvetica Neue Thin" charset="0"/>
              </a:rPr>
              <a:t>n-1</a:t>
            </a:r>
            <a:r>
              <a:rPr lang="en-US" sz="3200" dirty="0">
                <a:solidFill>
                  <a:srgbClr val="0070C0"/>
                </a:solidFill>
                <a:latin typeface="Helvetica Neue Thin" charset="0"/>
                <a:ea typeface="Helvetica Neue Thin" charset="0"/>
                <a:cs typeface="Helvetica Neue Thin" charset="0"/>
              </a:rPr>
              <a:t> + F</a:t>
            </a:r>
            <a:r>
              <a:rPr lang="en-US" dirty="0">
                <a:solidFill>
                  <a:srgbClr val="0070C0"/>
                </a:solidFill>
                <a:latin typeface="Helvetica Neue Thin" charset="0"/>
                <a:ea typeface="Helvetica Neue Thin" charset="0"/>
                <a:cs typeface="Helvetica Neue Thin" charset="0"/>
              </a:rPr>
              <a:t>n-2</a:t>
            </a:r>
          </a:p>
          <a:p>
            <a:pPr lvl="0"/>
            <a:endParaRPr lang="en-US" dirty="0">
              <a:solidFill>
                <a:srgbClr val="0070C0"/>
              </a:solidFill>
              <a:latin typeface="Helvetica Neue Thin" charset="0"/>
              <a:ea typeface="Helvetica Neue Thin" charset="0"/>
              <a:cs typeface="Helvetica Neue Thin" charset="0"/>
            </a:endParaRPr>
          </a:p>
          <a:p>
            <a:pPr lvl="0"/>
            <a:r>
              <a:rPr lang="en-US" sz="3200" dirty="0">
                <a:solidFill>
                  <a:srgbClr val="0070C0"/>
                </a:solidFill>
                <a:latin typeface="Helvetica Neue Thin" charset="0"/>
                <a:ea typeface="Helvetica Neue Thin" charset="0"/>
                <a:cs typeface="Helvetica Neue Thin" charset="0"/>
              </a:rPr>
              <a:t>or numbers that are defined as the sum of the preceding two numbers. For example, given an initial sequence of “0, 1”, the next five numbers are “1, 2, 3, 5”. Write a </a:t>
            </a:r>
            <a:r>
              <a:rPr lang="en-US" sz="3200" dirty="0" err="1">
                <a:solidFill>
                  <a:srgbClr val="0070C0"/>
                </a:solidFill>
                <a:latin typeface="Helvetica Neue Thin" charset="0"/>
                <a:ea typeface="Helvetica Neue Thin" charset="0"/>
                <a:cs typeface="Helvetica Neue Thin" charset="0"/>
              </a:rPr>
              <a:t>forloop</a:t>
            </a:r>
            <a:r>
              <a:rPr lang="en-US" sz="3200" dirty="0">
                <a:solidFill>
                  <a:srgbClr val="0070C0"/>
                </a:solidFill>
                <a:latin typeface="Helvetica Neue Thin" charset="0"/>
                <a:ea typeface="Helvetica Neue Thin" charset="0"/>
                <a:cs typeface="Helvetica Neue Thin" charset="0"/>
              </a:rPr>
              <a:t> to get the 100</a:t>
            </a:r>
            <a:r>
              <a:rPr lang="en-US" sz="3200" baseline="30000" dirty="0">
                <a:solidFill>
                  <a:srgbClr val="0070C0"/>
                </a:solidFill>
                <a:latin typeface="Helvetica Neue Thin" charset="0"/>
                <a:ea typeface="Helvetica Neue Thin" charset="0"/>
                <a:cs typeface="Helvetica Neue Thin" charset="0"/>
              </a:rPr>
              <a:t>th</a:t>
            </a:r>
            <a:r>
              <a:rPr lang="en-US" sz="3200" dirty="0">
                <a:solidFill>
                  <a:srgbClr val="0070C0"/>
                </a:solidFill>
                <a:latin typeface="Helvetica Neue Thin" charset="0"/>
                <a:ea typeface="Helvetica Neue Thin" charset="0"/>
                <a:cs typeface="Helvetica Neue Thin" charset="0"/>
              </a:rPr>
              <a:t> Fibonacci number.</a:t>
            </a:r>
          </a:p>
        </p:txBody>
      </p:sp>
    </p:spTree>
    <p:extLst>
      <p:ext uri="{BB962C8B-B14F-4D97-AF65-F5344CB8AC3E}">
        <p14:creationId xmlns:p14="http://schemas.microsoft.com/office/powerpoint/2010/main" val="14950792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564820" y="932523"/>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For-loops</a:t>
            </a:r>
            <a:r>
              <a:rPr lang="en-US" sz="3600" dirty="0">
                <a:solidFill>
                  <a:schemeClr val="bg1"/>
                </a:solidFill>
                <a:latin typeface="Avenir Book" charset="0"/>
                <a:ea typeface="Avenir Book" charset="0"/>
                <a:cs typeface="Avenir Book" charset="0"/>
              </a:rPr>
              <a:t>: exercise</a:t>
            </a:r>
            <a:endParaRPr lang="en-US" sz="4000" dirty="0">
              <a:solidFill>
                <a:schemeClr val="bg1"/>
              </a:solidFill>
              <a:latin typeface="Avenir Book" charset="0"/>
              <a:ea typeface="Avenir Book" charset="0"/>
              <a:cs typeface="Avenir Book" charset="0"/>
            </a:endParaRPr>
          </a:p>
        </p:txBody>
      </p:sp>
      <p:sp>
        <p:nvSpPr>
          <p:cNvPr id="7" name="Rectangle 6"/>
          <p:cNvSpPr/>
          <p:nvPr/>
        </p:nvSpPr>
        <p:spPr>
          <a:xfrm>
            <a:off x="870031" y="1959974"/>
            <a:ext cx="9743541" cy="3477875"/>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n0 &lt;- 0</a:t>
            </a:r>
          </a:p>
          <a:p>
            <a:pPr marL="571500" lvl="0" indent="-571500"/>
            <a:r>
              <a:rPr lang="en-US" sz="2000" dirty="0">
                <a:latin typeface="Courier New" charset="0"/>
                <a:ea typeface="Courier New" charset="0"/>
                <a:cs typeface="Courier New" charset="0"/>
              </a:rPr>
              <a:t>n1 &lt;- 1</a:t>
            </a:r>
          </a:p>
          <a:p>
            <a:pPr marL="571500" lvl="0" indent="-571500"/>
            <a:r>
              <a:rPr lang="en-US" sz="2000" dirty="0">
                <a:latin typeface="Courier New" charset="0"/>
                <a:ea typeface="Courier New" charset="0"/>
                <a:cs typeface="Courier New" charset="0"/>
              </a:rPr>
              <a:t>f &lt;- 0</a:t>
            </a:r>
          </a:p>
          <a:p>
            <a:pPr marL="571500" lvl="0" indent="-571500"/>
            <a:r>
              <a:rPr lang="en-US" sz="2000" dirty="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1:99){</a:t>
            </a:r>
          </a:p>
          <a:p>
            <a:pPr marL="571500" lvl="0" indent="-571500"/>
            <a:r>
              <a:rPr lang="en-US" sz="2000" dirty="0">
                <a:latin typeface="Courier New" charset="0"/>
                <a:ea typeface="Courier New" charset="0"/>
                <a:cs typeface="Courier New" charset="0"/>
              </a:rPr>
              <a:t>	f &lt;- n0 + n1</a:t>
            </a:r>
          </a:p>
          <a:p>
            <a:pPr marL="571500" lvl="0" indent="-571500"/>
            <a:r>
              <a:rPr lang="en-US" sz="2000" dirty="0">
                <a:latin typeface="Courier New" charset="0"/>
                <a:ea typeface="Courier New" charset="0"/>
                <a:cs typeface="Courier New" charset="0"/>
              </a:rPr>
              <a:t>	n0 &lt;- n1</a:t>
            </a:r>
          </a:p>
          <a:p>
            <a:pPr marL="571500" lvl="0" indent="-571500"/>
            <a:r>
              <a:rPr lang="en-US" sz="2000" dirty="0">
                <a:latin typeface="Courier New" charset="0"/>
                <a:ea typeface="Courier New" charset="0"/>
                <a:cs typeface="Courier New" charset="0"/>
              </a:rPr>
              <a:t>	n1 &lt;- f</a:t>
            </a:r>
          </a:p>
          <a:p>
            <a:pPr marL="571500" lvl="0" indent="-571500"/>
            <a:r>
              <a:rPr lang="en-US" sz="2000" dirty="0">
                <a:latin typeface="Courier New" charset="0"/>
                <a:ea typeface="Courier New" charset="0"/>
                <a:cs typeface="Courier New" charset="0"/>
              </a:rPr>
              <a:t>}</a:t>
            </a:r>
          </a:p>
          <a:p>
            <a:pPr marL="571500" lvl="0" indent="-571500"/>
            <a:r>
              <a:rPr lang="en-US" sz="2000">
                <a:latin typeface="Courier New" charset="0"/>
                <a:ea typeface="Courier New" charset="0"/>
                <a:cs typeface="Courier New" charset="0"/>
              </a:rPr>
              <a:t>options(</a:t>
            </a:r>
            <a:r>
              <a:rPr lang="en-US" sz="2000" dirty="0" err="1">
                <a:latin typeface="Courier New" charset="0"/>
                <a:ea typeface="Courier New" charset="0"/>
                <a:cs typeface="Courier New" charset="0"/>
              </a:rPr>
              <a:t>scipen</a:t>
            </a:r>
            <a:r>
              <a:rPr lang="en-US" sz="2000" dirty="0">
                <a:latin typeface="Courier New" charset="0"/>
                <a:ea typeface="Courier New" charset="0"/>
                <a:cs typeface="Courier New" charset="0"/>
              </a:rPr>
              <a:t>=999)</a:t>
            </a:r>
          </a:p>
          <a:p>
            <a:pPr marL="571500" lvl="0" indent="-571500"/>
            <a:r>
              <a:rPr lang="en-US" sz="2000" dirty="0">
                <a:latin typeface="Courier New" charset="0"/>
                <a:ea typeface="Courier New" charset="0"/>
                <a:cs typeface="Courier New" charset="0"/>
              </a:rPr>
              <a:t>f</a:t>
            </a:r>
          </a:p>
          <a:p>
            <a:pPr marL="571500" lvl="0" indent="-571500"/>
            <a:endParaRPr lang="en-US" sz="2000" dirty="0">
              <a:latin typeface="Courier New" charset="0"/>
              <a:ea typeface="Courier New" charset="0"/>
              <a:cs typeface="Courier New" charset="0"/>
            </a:endParaRPr>
          </a:p>
        </p:txBody>
      </p:sp>
      <p:sp>
        <p:nvSpPr>
          <p:cNvPr id="3" name="Rectangle 2"/>
          <p:cNvSpPr/>
          <p:nvPr/>
        </p:nvSpPr>
        <p:spPr>
          <a:xfrm>
            <a:off x="870031" y="5437849"/>
            <a:ext cx="7343677" cy="584775"/>
          </a:xfrm>
          <a:prstGeom prst="rect">
            <a:avLst/>
          </a:prstGeom>
        </p:spPr>
        <p:txBody>
          <a:bodyPr wrap="none">
            <a:spAutoFit/>
          </a:bodyPr>
          <a:lstStyle/>
          <a:p>
            <a:r>
              <a:rPr lang="is-IS" sz="3200">
                <a:latin typeface="Courier New" charset="0"/>
                <a:ea typeface="Courier New" charset="0"/>
                <a:cs typeface="Courier New" charset="0"/>
              </a:rPr>
              <a:t>Answer: 354224848179261915075</a:t>
            </a:r>
            <a:endParaRPr lang="en-US" sz="3200" dirty="0"/>
          </a:p>
        </p:txBody>
      </p:sp>
    </p:spTree>
    <p:extLst>
      <p:ext uri="{BB962C8B-B14F-4D97-AF65-F5344CB8AC3E}">
        <p14:creationId xmlns:p14="http://schemas.microsoft.com/office/powerpoint/2010/main" val="12494429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5943600" y="595129"/>
            <a:ext cx="10782300" cy="769441"/>
          </a:xfrm>
          <a:prstGeom prst="rect">
            <a:avLst/>
          </a:prstGeom>
          <a:solidFill>
            <a:srgbClr val="0070C0"/>
          </a:solidFill>
        </p:spPr>
        <p:txBody>
          <a:bodyPr wrap="square">
            <a:spAutoFit/>
          </a:bodyPr>
          <a:lstStyle/>
          <a:p>
            <a:pPr algn="r"/>
            <a:r>
              <a:rPr lang="en-US" sz="4400" dirty="0">
                <a:solidFill>
                  <a:schemeClr val="bg1"/>
                </a:solidFill>
                <a:latin typeface="Avenir Book" charset="0"/>
                <a:ea typeface="Avenir Book" charset="0"/>
                <a:cs typeface="Avenir Book" charset="0"/>
              </a:rPr>
              <a:t>While Loops</a:t>
            </a:r>
            <a:endParaRPr lang="en-US" sz="4000" dirty="0">
              <a:solidFill>
                <a:schemeClr val="bg1"/>
              </a:solidFill>
              <a:latin typeface="Avenir Book" charset="0"/>
              <a:ea typeface="Avenir Book" charset="0"/>
              <a:cs typeface="Avenir Book" charset="0"/>
            </a:endParaRPr>
          </a:p>
        </p:txBody>
      </p:sp>
      <p:sp>
        <p:nvSpPr>
          <p:cNvPr id="15" name="Rectangle 14"/>
          <p:cNvSpPr/>
          <p:nvPr/>
        </p:nvSpPr>
        <p:spPr>
          <a:xfrm>
            <a:off x="-5943600" y="1364570"/>
            <a:ext cx="10782300" cy="461665"/>
          </a:xfrm>
          <a:prstGeom prst="rect">
            <a:avLst/>
          </a:prstGeom>
          <a:solidFill>
            <a:srgbClr val="00B0F0"/>
          </a:solidFill>
        </p:spPr>
        <p:txBody>
          <a:bodyPr wrap="square">
            <a:spAutoFit/>
          </a:bodyPr>
          <a:lstStyle/>
          <a:p>
            <a:pPr algn="r"/>
            <a:r>
              <a:rPr lang="en-US" sz="2400" dirty="0">
                <a:solidFill>
                  <a:schemeClr val="bg1"/>
                </a:solidFill>
                <a:latin typeface="Avenir Book" charset="0"/>
                <a:ea typeface="Avenir Book" charset="0"/>
                <a:cs typeface="Avenir Book" charset="0"/>
              </a:rPr>
              <a:t>Control Structures</a:t>
            </a:r>
            <a:endParaRPr lang="en-US" sz="2000" dirty="0">
              <a:solidFill>
                <a:schemeClr val="bg1"/>
              </a:solidFill>
              <a:latin typeface="Avenir Book" charset="0"/>
              <a:ea typeface="Avenir Book" charset="0"/>
              <a:cs typeface="Avenir Book" charset="0"/>
            </a:endParaRPr>
          </a:p>
        </p:txBody>
      </p:sp>
      <p:pic>
        <p:nvPicPr>
          <p:cNvPr id="7" name="Picture 6"/>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3461394"/>
            <a:ext cx="763636" cy="1464334"/>
          </a:xfrm>
          <a:prstGeom prst="rect">
            <a:avLst/>
          </a:prstGeom>
        </p:spPr>
      </p:pic>
      <p:pic>
        <p:nvPicPr>
          <p:cNvPr id="8" name="Picture 7"/>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3497589"/>
            <a:ext cx="696503" cy="1439159"/>
          </a:xfrm>
          <a:prstGeom prst="rect">
            <a:avLst/>
          </a:prstGeom>
        </p:spPr>
      </p:pic>
      <p:pic>
        <p:nvPicPr>
          <p:cNvPr id="9" name="Picture 8"/>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3461394"/>
            <a:ext cx="763636" cy="1464334"/>
          </a:xfrm>
          <a:prstGeom prst="rect">
            <a:avLst/>
          </a:prstGeom>
        </p:spPr>
      </p:pic>
      <p:pic>
        <p:nvPicPr>
          <p:cNvPr id="11" name="Picture 10"/>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3497589"/>
            <a:ext cx="696503" cy="1439159"/>
          </a:xfrm>
          <a:prstGeom prst="rect">
            <a:avLst/>
          </a:prstGeom>
        </p:spPr>
      </p:pic>
      <p:pic>
        <p:nvPicPr>
          <p:cNvPr id="13" name="Picture 12"/>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3461394"/>
            <a:ext cx="763636" cy="1464334"/>
          </a:xfrm>
          <a:prstGeom prst="rect">
            <a:avLst/>
          </a:prstGeom>
        </p:spPr>
      </p:pic>
      <p:pic>
        <p:nvPicPr>
          <p:cNvPr id="14" name="Picture 13"/>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3497589"/>
            <a:ext cx="696503" cy="1439159"/>
          </a:xfrm>
          <a:prstGeom prst="rect">
            <a:avLst/>
          </a:prstGeom>
        </p:spPr>
      </p:pic>
      <p:pic>
        <p:nvPicPr>
          <p:cNvPr id="16" name="Picture 15"/>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3461394"/>
            <a:ext cx="763636" cy="1464334"/>
          </a:xfrm>
          <a:prstGeom prst="rect">
            <a:avLst/>
          </a:prstGeom>
        </p:spPr>
      </p:pic>
      <p:pic>
        <p:nvPicPr>
          <p:cNvPr id="17" name="Picture 16"/>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3497589"/>
            <a:ext cx="696503" cy="1439159"/>
          </a:xfrm>
          <a:prstGeom prst="rect">
            <a:avLst/>
          </a:prstGeom>
        </p:spPr>
      </p:pic>
      <p:pic>
        <p:nvPicPr>
          <p:cNvPr id="18" name="Picture 17"/>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3483802"/>
            <a:ext cx="763636" cy="1464334"/>
          </a:xfrm>
          <a:prstGeom prst="rect">
            <a:avLst/>
          </a:prstGeom>
        </p:spPr>
      </p:pic>
      <p:pic>
        <p:nvPicPr>
          <p:cNvPr id="19" name="Picture 18"/>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3461394"/>
            <a:ext cx="763636" cy="1464334"/>
          </a:xfrm>
          <a:prstGeom prst="rect">
            <a:avLst/>
          </a:prstGeom>
        </p:spPr>
      </p:pic>
      <p:pic>
        <p:nvPicPr>
          <p:cNvPr id="20" name="Picture 19"/>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3497589"/>
            <a:ext cx="696503" cy="1439159"/>
          </a:xfrm>
          <a:prstGeom prst="rect">
            <a:avLst/>
          </a:prstGeom>
        </p:spPr>
      </p:pic>
      <p:pic>
        <p:nvPicPr>
          <p:cNvPr id="21" name="Picture 20"/>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3508977"/>
            <a:ext cx="696503" cy="1439159"/>
          </a:xfrm>
          <a:prstGeom prst="rect">
            <a:avLst/>
          </a:prstGeom>
        </p:spPr>
      </p:pic>
      <p:sp>
        <p:nvSpPr>
          <p:cNvPr id="22" name="Rectangle 21"/>
          <p:cNvSpPr/>
          <p:nvPr/>
        </p:nvSpPr>
        <p:spPr>
          <a:xfrm>
            <a:off x="5163353" y="591215"/>
            <a:ext cx="4443039" cy="1754326"/>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A function is applied until a criteria is no longer met.</a:t>
            </a:r>
          </a:p>
        </p:txBody>
      </p:sp>
      <p:sp>
        <p:nvSpPr>
          <p:cNvPr id="23" name="Rectangle 22"/>
          <p:cNvSpPr/>
          <p:nvPr/>
        </p:nvSpPr>
        <p:spPr>
          <a:xfrm>
            <a:off x="2493010" y="2171484"/>
            <a:ext cx="1915190" cy="830997"/>
          </a:xfrm>
          <a:prstGeom prst="rect">
            <a:avLst/>
          </a:prstGeom>
        </p:spPr>
        <p:txBody>
          <a:bodyPr wrap="square">
            <a:spAutoFit/>
          </a:bodyPr>
          <a:lstStyle/>
          <a:p>
            <a:r>
              <a:rPr lang="en-US" sz="2400" dirty="0">
                <a:solidFill>
                  <a:srgbClr val="00B0F0"/>
                </a:solidFill>
                <a:latin typeface="Helvetica Neue Thin" charset="0"/>
                <a:ea typeface="Helvetica Neue Thin" charset="0"/>
                <a:cs typeface="Helvetica Neue Thin" charset="0"/>
              </a:rPr>
              <a:t>Find the Golden Child</a:t>
            </a:r>
            <a:endParaRPr lang="en-US" sz="2000" dirty="0">
              <a:solidFill>
                <a:schemeClr val="tx2">
                  <a:lumMod val="75000"/>
                </a:schemeClr>
              </a:solidFill>
              <a:latin typeface="Helvetica Neue Thin" charset="0"/>
              <a:ea typeface="Helvetica Neue Thin" charset="0"/>
              <a:cs typeface="Helvetica Neue Thin" charset="0"/>
            </a:endParaRPr>
          </a:p>
        </p:txBody>
      </p:sp>
      <p:sp>
        <p:nvSpPr>
          <p:cNvPr id="24" name="Rectangle 23"/>
          <p:cNvSpPr/>
          <p:nvPr/>
        </p:nvSpPr>
        <p:spPr>
          <a:xfrm>
            <a:off x="1148930" y="2269667"/>
            <a:ext cx="1326904" cy="707886"/>
          </a:xfrm>
          <a:prstGeom prst="rect">
            <a:avLst/>
          </a:prstGeom>
          <a:solidFill>
            <a:srgbClr val="92D050"/>
          </a:solidFill>
        </p:spPr>
        <p:txBody>
          <a:bodyPr wrap="square">
            <a:spAutoFit/>
          </a:bodyPr>
          <a:lstStyle/>
          <a:p>
            <a:pPr algn="ctr"/>
            <a:r>
              <a:rPr lang="en-US" sz="2000" dirty="0" err="1">
                <a:solidFill>
                  <a:schemeClr val="bg1"/>
                </a:solidFill>
                <a:latin typeface="Helvetica Neue Thin" charset="0"/>
                <a:ea typeface="Helvetica Neue Thin" charset="0"/>
                <a:cs typeface="Helvetica Neue Thin" charset="0"/>
              </a:rPr>
              <a:t>ScreeningFunction</a:t>
            </a:r>
            <a:endParaRPr lang="en-US" sz="20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33963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pic>
        <p:nvPicPr>
          <p:cNvPr id="38" name="Picture 37"/>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1384765" y="3461394"/>
            <a:ext cx="763636" cy="1464334"/>
          </a:xfrm>
          <a:prstGeom prst="rect">
            <a:avLst/>
          </a:prstGeom>
        </p:spPr>
      </p:pic>
      <p:pic>
        <p:nvPicPr>
          <p:cNvPr id="39" name="Picture 38"/>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2148401" y="3497589"/>
            <a:ext cx="696503" cy="1439159"/>
          </a:xfrm>
          <a:prstGeom prst="rect">
            <a:avLst/>
          </a:prstGeom>
        </p:spPr>
      </p:pic>
      <p:pic>
        <p:nvPicPr>
          <p:cNvPr id="40" name="Picture 39"/>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2912037" y="3461394"/>
            <a:ext cx="763636" cy="1464334"/>
          </a:xfrm>
          <a:prstGeom prst="rect">
            <a:avLst/>
          </a:prstGeom>
        </p:spPr>
      </p:pic>
      <p:pic>
        <p:nvPicPr>
          <p:cNvPr id="41" name="Picture 40"/>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3675673" y="3497589"/>
            <a:ext cx="696503" cy="1439159"/>
          </a:xfrm>
          <a:prstGeom prst="rect">
            <a:avLst/>
          </a:prstGeom>
        </p:spPr>
      </p:pic>
      <p:pic>
        <p:nvPicPr>
          <p:cNvPr id="42" name="Picture 41"/>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4439309" y="3461394"/>
            <a:ext cx="763636" cy="1464334"/>
          </a:xfrm>
          <a:prstGeom prst="rect">
            <a:avLst/>
          </a:prstGeom>
        </p:spPr>
      </p:pic>
      <p:pic>
        <p:nvPicPr>
          <p:cNvPr id="43" name="Picture 42"/>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5202945" y="3497589"/>
            <a:ext cx="696503" cy="1439159"/>
          </a:xfrm>
          <a:prstGeom prst="rect">
            <a:avLst/>
          </a:prstGeom>
        </p:spPr>
      </p:pic>
      <p:pic>
        <p:nvPicPr>
          <p:cNvPr id="44" name="Picture 43"/>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5924734" y="3461394"/>
            <a:ext cx="763636" cy="1464334"/>
          </a:xfrm>
          <a:prstGeom prst="rect">
            <a:avLst/>
          </a:prstGeom>
        </p:spPr>
      </p:pic>
      <p:pic>
        <p:nvPicPr>
          <p:cNvPr id="45" name="Picture 44"/>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6688370" y="3497589"/>
            <a:ext cx="696503" cy="1439159"/>
          </a:xfrm>
          <a:prstGeom prst="rect">
            <a:avLst/>
          </a:prstGeom>
        </p:spPr>
      </p:pic>
      <p:pic>
        <p:nvPicPr>
          <p:cNvPr id="46" name="Picture 45"/>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7452006" y="3483802"/>
            <a:ext cx="763636" cy="1464334"/>
          </a:xfrm>
          <a:prstGeom prst="rect">
            <a:avLst/>
          </a:prstGeom>
        </p:spPr>
      </p:pic>
      <p:pic>
        <p:nvPicPr>
          <p:cNvPr id="48" name="Picture 47"/>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8215642" y="3519997"/>
            <a:ext cx="696503" cy="1439159"/>
          </a:xfrm>
          <a:prstGeom prst="rect">
            <a:avLst/>
          </a:prstGeom>
        </p:spPr>
      </p:pic>
      <p:pic>
        <p:nvPicPr>
          <p:cNvPr id="49" name="Picture 48"/>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8912145" y="3461394"/>
            <a:ext cx="763636" cy="1464334"/>
          </a:xfrm>
          <a:prstGeom prst="rect">
            <a:avLst/>
          </a:prstGeom>
        </p:spPr>
      </p:pic>
      <p:pic>
        <p:nvPicPr>
          <p:cNvPr id="50" name="Picture 49"/>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9675781" y="3497589"/>
            <a:ext cx="696503" cy="1439159"/>
          </a:xfrm>
          <a:prstGeom prst="rect">
            <a:avLst/>
          </a:prstGeom>
        </p:spPr>
      </p:pic>
      <p:sp>
        <p:nvSpPr>
          <p:cNvPr id="18" name="Rectangle 17"/>
          <p:cNvSpPr/>
          <p:nvPr/>
        </p:nvSpPr>
        <p:spPr>
          <a:xfrm>
            <a:off x="2493010" y="2171484"/>
            <a:ext cx="1915190" cy="830997"/>
          </a:xfrm>
          <a:prstGeom prst="rect">
            <a:avLst/>
          </a:prstGeom>
        </p:spPr>
        <p:txBody>
          <a:bodyPr wrap="square">
            <a:spAutoFit/>
          </a:bodyPr>
          <a:lstStyle/>
          <a:p>
            <a:r>
              <a:rPr lang="en-US" sz="2400" dirty="0">
                <a:solidFill>
                  <a:srgbClr val="00B0F0"/>
                </a:solidFill>
                <a:latin typeface="Helvetica Neue Thin" charset="0"/>
                <a:ea typeface="Helvetica Neue Thin" charset="0"/>
                <a:cs typeface="Helvetica Neue Thin" charset="0"/>
              </a:rPr>
              <a:t>Find the Golden Child</a:t>
            </a:r>
            <a:endParaRPr lang="en-US" sz="2000" dirty="0">
              <a:solidFill>
                <a:schemeClr val="tx2">
                  <a:lumMod val="75000"/>
                </a:schemeClr>
              </a:solidFill>
              <a:latin typeface="Helvetica Neue Thin" charset="0"/>
              <a:ea typeface="Helvetica Neue Thin" charset="0"/>
              <a:cs typeface="Helvetica Neue Thin" charset="0"/>
            </a:endParaRPr>
          </a:p>
        </p:txBody>
      </p:sp>
      <p:sp>
        <p:nvSpPr>
          <p:cNvPr id="25" name="Rectangle 24"/>
          <p:cNvSpPr/>
          <p:nvPr/>
        </p:nvSpPr>
        <p:spPr>
          <a:xfrm>
            <a:off x="1148930" y="2269667"/>
            <a:ext cx="1326904" cy="707886"/>
          </a:xfrm>
          <a:prstGeom prst="rect">
            <a:avLst/>
          </a:prstGeom>
          <a:solidFill>
            <a:srgbClr val="92D050"/>
          </a:solidFill>
        </p:spPr>
        <p:txBody>
          <a:bodyPr wrap="square">
            <a:spAutoFit/>
          </a:bodyPr>
          <a:lstStyle/>
          <a:p>
            <a:pPr algn="ctr"/>
            <a:r>
              <a:rPr lang="en-US" sz="2000" dirty="0">
                <a:solidFill>
                  <a:schemeClr val="bg1"/>
                </a:solidFill>
                <a:latin typeface="Helvetica Neue Thin" charset="0"/>
                <a:ea typeface="Helvetica Neue Thin" charset="0"/>
                <a:cs typeface="Helvetica Neue Thin" charset="0"/>
              </a:rPr>
              <a:t>Screening Function</a:t>
            </a:r>
          </a:p>
        </p:txBody>
      </p:sp>
      <p:sp>
        <p:nvSpPr>
          <p:cNvPr id="26" name="U-Turn Arrow 25"/>
          <p:cNvSpPr/>
          <p:nvPr/>
        </p:nvSpPr>
        <p:spPr>
          <a:xfrm>
            <a:off x="2493010" y="3036445"/>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U-Turn Arrow 26"/>
          <p:cNvSpPr/>
          <p:nvPr/>
        </p:nvSpPr>
        <p:spPr>
          <a:xfrm>
            <a:off x="4001185" y="3020579"/>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U-Turn Arrow 27"/>
          <p:cNvSpPr/>
          <p:nvPr/>
        </p:nvSpPr>
        <p:spPr>
          <a:xfrm>
            <a:off x="5469312" y="3002481"/>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U-Turn Arrow 28"/>
          <p:cNvSpPr/>
          <p:nvPr/>
        </p:nvSpPr>
        <p:spPr>
          <a:xfrm>
            <a:off x="6996584" y="2956792"/>
            <a:ext cx="910843" cy="522699"/>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Down Arrow 29"/>
          <p:cNvSpPr/>
          <p:nvPr/>
        </p:nvSpPr>
        <p:spPr>
          <a:xfrm>
            <a:off x="1643747" y="2940942"/>
            <a:ext cx="246180" cy="563205"/>
          </a:xfrm>
          <a:prstGeom prst="dow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U-Turn Arrow 30"/>
          <p:cNvSpPr/>
          <p:nvPr/>
        </p:nvSpPr>
        <p:spPr>
          <a:xfrm flipV="1">
            <a:off x="1692979" y="4912395"/>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U-Turn Arrow 31"/>
          <p:cNvSpPr/>
          <p:nvPr/>
        </p:nvSpPr>
        <p:spPr>
          <a:xfrm flipV="1">
            <a:off x="3153118" y="4866888"/>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U-Turn Arrow 32"/>
          <p:cNvSpPr/>
          <p:nvPr/>
        </p:nvSpPr>
        <p:spPr>
          <a:xfrm flipV="1">
            <a:off x="4680390" y="4866888"/>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U-Turn Arrow 33"/>
          <p:cNvSpPr/>
          <p:nvPr/>
        </p:nvSpPr>
        <p:spPr>
          <a:xfrm flipV="1">
            <a:off x="6207662" y="4921742"/>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U-Turn Arrow 34"/>
          <p:cNvSpPr/>
          <p:nvPr/>
        </p:nvSpPr>
        <p:spPr>
          <a:xfrm flipV="1">
            <a:off x="7714011" y="4973803"/>
            <a:ext cx="910843" cy="631454"/>
          </a:xfrm>
          <a:prstGeom prst="uturn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Hexagon 35"/>
          <p:cNvSpPr/>
          <p:nvPr/>
        </p:nvSpPr>
        <p:spPr>
          <a:xfrm>
            <a:off x="7916290" y="2589843"/>
            <a:ext cx="1228074" cy="914304"/>
          </a:xfrm>
          <a:prstGeom prst="hexagon">
            <a:avLst>
              <a:gd name="adj" fmla="val 31897"/>
              <a:gd name="vf" fmla="val 11547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Helvetica" charset="0"/>
                <a:ea typeface="Helvetica" charset="0"/>
                <a:cs typeface="Helvetica" charset="0"/>
              </a:rPr>
              <a:t>STOP</a:t>
            </a:r>
            <a:endParaRPr lang="en-US" sz="1400" dirty="0">
              <a:latin typeface="Helvetica" charset="0"/>
              <a:ea typeface="Helvetica" charset="0"/>
              <a:cs typeface="Helvetica" charset="0"/>
            </a:endParaRPr>
          </a:p>
        </p:txBody>
      </p:sp>
      <p:sp>
        <p:nvSpPr>
          <p:cNvPr id="52" name="Rectangle 51"/>
          <p:cNvSpPr/>
          <p:nvPr/>
        </p:nvSpPr>
        <p:spPr>
          <a:xfrm>
            <a:off x="5492491" y="591215"/>
            <a:ext cx="4443039" cy="1200329"/>
          </a:xfrm>
          <a:prstGeom prst="rect">
            <a:avLst/>
          </a:prstGeom>
        </p:spPr>
        <p:txBody>
          <a:bodyPr wrap="square">
            <a:spAutoFit/>
          </a:bodyPr>
          <a:lstStyle/>
          <a:p>
            <a:r>
              <a:rPr lang="en-US" sz="3600" dirty="0">
                <a:solidFill>
                  <a:srgbClr val="00B0F0"/>
                </a:solidFill>
                <a:latin typeface="Helvetica Neue Thin" charset="0"/>
                <a:ea typeface="Helvetica Neue Thin" charset="0"/>
                <a:cs typeface="Helvetica Neue Thin" charset="0"/>
              </a:rPr>
              <a:t>A function is applied until a criteria is met.</a:t>
            </a:r>
          </a:p>
        </p:txBody>
      </p:sp>
      <p:sp>
        <p:nvSpPr>
          <p:cNvPr id="53" name="Rectangle 52"/>
          <p:cNvSpPr/>
          <p:nvPr/>
        </p:nvSpPr>
        <p:spPr>
          <a:xfrm>
            <a:off x="-7564820" y="932523"/>
            <a:ext cx="12805986"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While loops: example </a:t>
            </a:r>
            <a:endParaRPr lang="en-US" sz="3600" dirty="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12917993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49</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1767302"/>
            <a:ext cx="10226312" cy="2062103"/>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tabLst/>
              <a:defRPr/>
            </a:pPr>
            <a:r>
              <a:rPr lang="en-US" sz="3200" dirty="0">
                <a:solidFill>
                  <a:srgbClr val="0070C0"/>
                </a:solidFill>
                <a:latin typeface="Helvetica Neue Thin" charset="0"/>
                <a:ea typeface="Helvetica Neue Thin" charset="0"/>
                <a:cs typeface="Helvetica Neue Thin" charset="0"/>
              </a:rPr>
              <a:t>Given a logical statement, while loops continue to iterate so as long as the logical statement is TRUE </a:t>
            </a:r>
          </a:p>
          <a:p>
            <a:pPr marL="571500" marR="0" lvl="0" indent="-571500" defTabSz="914400" eaLnBrk="1" fontAlgn="auto" latinLnBrk="0" hangingPunct="1">
              <a:lnSpc>
                <a:spcPct val="100000"/>
              </a:lnSpc>
              <a:spcBef>
                <a:spcPts val="0"/>
              </a:spcBef>
              <a:spcAft>
                <a:spcPts val="0"/>
              </a:spcAft>
              <a:buClrTx/>
              <a:buSzTx/>
              <a:buFont typeface="Arial" charset="0"/>
              <a:buChar char="•"/>
              <a:tabLst/>
              <a:defRPr/>
            </a:pPr>
            <a:r>
              <a:rPr lang="en-US" sz="3200" dirty="0">
                <a:solidFill>
                  <a:srgbClr val="0070C0"/>
                </a:solidFill>
                <a:latin typeface="Helvetica Neue Thin" charset="0"/>
                <a:ea typeface="Helvetica Neue Thin" charset="0"/>
                <a:cs typeface="Helvetica Neue Thin" charset="0"/>
              </a:rPr>
              <a:t>Often times, an index value needs to be advanced within the loop</a:t>
            </a:r>
          </a:p>
        </p:txBody>
      </p:sp>
      <p:sp>
        <p:nvSpPr>
          <p:cNvPr id="9" name="Rectangle 8"/>
          <p:cNvSpPr/>
          <p:nvPr/>
        </p:nvSpPr>
        <p:spPr>
          <a:xfrm>
            <a:off x="-7100550" y="645204"/>
            <a:ext cx="12805986"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While loop construction</a:t>
            </a:r>
            <a:endParaRPr lang="en-US" sz="3600" dirty="0">
              <a:solidFill>
                <a:schemeClr val="bg1"/>
              </a:solidFill>
              <a:latin typeface="Avenir Book" charset="0"/>
              <a:ea typeface="Avenir Book" charset="0"/>
              <a:cs typeface="Avenir Book" charset="0"/>
            </a:endParaRPr>
          </a:p>
        </p:txBody>
      </p:sp>
      <p:sp>
        <p:nvSpPr>
          <p:cNvPr id="18" name="Rectangle 17"/>
          <p:cNvSpPr/>
          <p:nvPr/>
        </p:nvSpPr>
        <p:spPr>
          <a:xfrm>
            <a:off x="1394694" y="3897506"/>
            <a:ext cx="8908635" cy="2308324"/>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temp &lt;- 0</a:t>
            </a:r>
          </a:p>
          <a:p>
            <a:pPr marL="571500" lvl="0" indent="-571500"/>
            <a:r>
              <a:rPr lang="en-US" sz="2400" dirty="0">
                <a:latin typeface="Courier New" charset="0"/>
                <a:ea typeface="Courier New" charset="0"/>
                <a:cs typeface="Courier New" charset="0"/>
              </a:rPr>
              <a:t>while(temp &lt; 100){</a:t>
            </a:r>
          </a:p>
          <a:p>
            <a:pPr marL="571500" lvl="0" indent="-571500"/>
            <a:r>
              <a:rPr lang="en-US" sz="2400" dirty="0">
                <a:latin typeface="Courier New" charset="0"/>
                <a:ea typeface="Courier New" charset="0"/>
                <a:cs typeface="Courier New" charset="0"/>
              </a:rPr>
              <a:t>	print(paste("It’s ", temp, "F, still cool"))</a:t>
            </a:r>
          </a:p>
          <a:p>
            <a:pPr marL="571500" lvl="0" indent="-571500"/>
            <a:r>
              <a:rPr lang="en-US" sz="2400" dirty="0">
                <a:latin typeface="Courier New" charset="0"/>
                <a:ea typeface="Courier New" charset="0"/>
                <a:cs typeface="Courier New" charset="0"/>
              </a:rPr>
              <a:t>	temp &lt;- temp + 2</a:t>
            </a:r>
          </a:p>
          <a:p>
            <a:pPr marL="571500" lvl="0" indent="-571500"/>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print("Too hot now.")</a:t>
            </a:r>
          </a:p>
        </p:txBody>
      </p:sp>
    </p:spTree>
    <p:extLst>
      <p:ext uri="{BB962C8B-B14F-4D97-AF65-F5344CB8AC3E}">
        <p14:creationId xmlns:p14="http://schemas.microsoft.com/office/powerpoint/2010/main" val="1512905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3727" y="276447"/>
            <a:ext cx="7270891" cy="6069090"/>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39300" y="809300"/>
            <a:ext cx="3586133" cy="1323439"/>
          </a:xfrm>
          <a:prstGeom prst="rect">
            <a:avLst/>
          </a:prstGeom>
        </p:spPr>
        <p:txBody>
          <a:bodyPr wrap="square">
            <a:spAutoFit/>
          </a:bodyPr>
          <a:lstStyle/>
          <a:p>
            <a:r>
              <a:rPr lang="en-US" sz="4000" dirty="0">
                <a:solidFill>
                  <a:srgbClr val="00B0F0"/>
                </a:solidFill>
                <a:latin typeface="Helvetica Neue Thin" charset="0"/>
                <a:ea typeface="Helvetica Neue Thin" charset="0"/>
                <a:cs typeface="Helvetica Neue Thin" charset="0"/>
              </a:rPr>
              <a:t>SNAP Benefits for FY2017</a:t>
            </a:r>
          </a:p>
        </p:txBody>
      </p:sp>
    </p:spTree>
    <p:extLst>
      <p:ext uri="{BB962C8B-B14F-4D97-AF65-F5344CB8AC3E}">
        <p14:creationId xmlns:p14="http://schemas.microsoft.com/office/powerpoint/2010/main" val="12639916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10" name="Rectangle 9"/>
          <p:cNvSpPr/>
          <p:nvPr/>
        </p:nvSpPr>
        <p:spPr>
          <a:xfrm>
            <a:off x="1027158" y="2077544"/>
            <a:ext cx="10226312" cy="1569660"/>
          </a:xfrm>
          <a:prstGeom prst="rect">
            <a:avLst/>
          </a:prstGeom>
        </p:spPr>
        <p:txBody>
          <a:bodyPr wrap="square">
            <a:spAutoFit/>
          </a:bodyPr>
          <a:lstStyle/>
          <a:p>
            <a:pPr marL="571500" lvl="0" indent="-571500"/>
            <a:r>
              <a:rPr lang="en-US" sz="3200" dirty="0">
                <a:solidFill>
                  <a:srgbClr val="0070C0"/>
                </a:solidFill>
                <a:latin typeface="Helvetica Neue Thin" charset="0"/>
                <a:ea typeface="Helvetica Neue Thin" charset="0"/>
                <a:cs typeface="Helvetica Neue Thin" charset="0"/>
              </a:rPr>
              <a:t>Given the function f(x) = 1/x, at what value of x does the percent change between x</a:t>
            </a:r>
            <a:r>
              <a:rPr lang="en-US" sz="2000" dirty="0">
                <a:solidFill>
                  <a:srgbClr val="0070C0"/>
                </a:solidFill>
                <a:latin typeface="Helvetica Neue Thin" charset="0"/>
                <a:ea typeface="Helvetica Neue Thin" charset="0"/>
                <a:cs typeface="Helvetica Neue Thin" charset="0"/>
              </a:rPr>
              <a:t>i</a:t>
            </a:r>
            <a:r>
              <a:rPr lang="en-US" sz="3200" dirty="0">
                <a:solidFill>
                  <a:srgbClr val="0070C0"/>
                </a:solidFill>
                <a:latin typeface="Helvetica Neue Thin" charset="0"/>
                <a:ea typeface="Helvetica Neue Thin" charset="0"/>
                <a:cs typeface="Helvetica Neue Thin" charset="0"/>
              </a:rPr>
              <a:t> and x</a:t>
            </a:r>
            <a:r>
              <a:rPr lang="en-US" sz="2000" dirty="0">
                <a:solidFill>
                  <a:srgbClr val="0070C0"/>
                </a:solidFill>
                <a:latin typeface="Helvetica Neue Thin" charset="0"/>
                <a:ea typeface="Helvetica Neue Thin" charset="0"/>
                <a:cs typeface="Helvetica Neue Thin" charset="0"/>
              </a:rPr>
              <a:t>i-1 </a:t>
            </a:r>
            <a:r>
              <a:rPr lang="en-US" sz="3200" dirty="0">
                <a:solidFill>
                  <a:srgbClr val="0070C0"/>
                </a:solidFill>
                <a:latin typeface="Helvetica Neue Thin" charset="0"/>
                <a:ea typeface="Helvetica Neue Thin" charset="0"/>
                <a:cs typeface="Helvetica Neue Thin" charset="0"/>
              </a:rPr>
              <a:t>fall below 0.03%? Assume the function’s lower bound is x=2.</a:t>
            </a:r>
          </a:p>
        </p:txBody>
      </p:sp>
      <p:sp>
        <p:nvSpPr>
          <p:cNvPr id="9" name="Rectangle 8"/>
          <p:cNvSpPr/>
          <p:nvPr/>
        </p:nvSpPr>
        <p:spPr>
          <a:xfrm>
            <a:off x="-7100551" y="645204"/>
            <a:ext cx="152974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While loop construction</a:t>
            </a:r>
            <a:r>
              <a:rPr lang="en-US" sz="3600">
                <a:solidFill>
                  <a:schemeClr val="bg1"/>
                </a:solidFill>
                <a:latin typeface="Avenir Book" charset="0"/>
                <a:ea typeface="Avenir Book" charset="0"/>
                <a:cs typeface="Avenir Book" charset="0"/>
              </a:rPr>
              <a:t>: exercise</a:t>
            </a:r>
            <a:endParaRPr lang="en-US" sz="400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18918615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Control Structures</a:t>
            </a:r>
          </a:p>
        </p:txBody>
      </p:sp>
      <p:sp>
        <p:nvSpPr>
          <p:cNvPr id="9" name="Rectangle 8"/>
          <p:cNvSpPr/>
          <p:nvPr/>
        </p:nvSpPr>
        <p:spPr>
          <a:xfrm>
            <a:off x="-7100550" y="645204"/>
            <a:ext cx="12805986"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While loop construction</a:t>
            </a:r>
            <a:endParaRPr lang="en-US" sz="3600" dirty="0">
              <a:solidFill>
                <a:schemeClr val="bg1"/>
              </a:solidFill>
              <a:latin typeface="Avenir Book" charset="0"/>
              <a:ea typeface="Avenir Book" charset="0"/>
              <a:cs typeface="Avenir Book" charset="0"/>
            </a:endParaRPr>
          </a:p>
        </p:txBody>
      </p:sp>
      <p:sp>
        <p:nvSpPr>
          <p:cNvPr id="7" name="Rectangle 6"/>
          <p:cNvSpPr/>
          <p:nvPr/>
        </p:nvSpPr>
        <p:spPr>
          <a:xfrm>
            <a:off x="1251118" y="1840106"/>
            <a:ext cx="8908635" cy="3416320"/>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x &lt;- 2</a:t>
            </a:r>
          </a:p>
          <a:p>
            <a:pPr marL="571500" lvl="0" indent="-571500"/>
            <a:r>
              <a:rPr lang="en-US" sz="2400" dirty="0">
                <a:latin typeface="Courier New" charset="0"/>
                <a:ea typeface="Courier New" charset="0"/>
                <a:cs typeface="Courier New" charset="0"/>
              </a:rPr>
              <a:t>delta &lt;- 1</a:t>
            </a:r>
          </a:p>
          <a:p>
            <a:pPr marL="571500" lvl="0" indent="-571500"/>
            <a:r>
              <a:rPr lang="en-US" sz="2400" dirty="0">
                <a:latin typeface="Courier New" charset="0"/>
                <a:ea typeface="Courier New" charset="0"/>
                <a:cs typeface="Courier New" charset="0"/>
              </a:rPr>
              <a:t>while(delta </a:t>
            </a:r>
            <a:r>
              <a:rPr lang="en-US" sz="2400">
                <a:latin typeface="Courier New" charset="0"/>
                <a:ea typeface="Courier New" charset="0"/>
                <a:cs typeface="Courier New" charset="0"/>
              </a:rPr>
              <a:t>&gt; 0.003){  </a:t>
            </a:r>
            <a:endParaRPr lang="en-US" sz="2400" dirty="0">
              <a:latin typeface="Courier New" charset="0"/>
              <a:ea typeface="Courier New" charset="0"/>
              <a:cs typeface="Courier New" charset="0"/>
            </a:endParaRPr>
          </a:p>
          <a:p>
            <a:pPr marL="571500" lvl="0" indent="-571500"/>
            <a:r>
              <a:rPr lang="en-US" sz="2400" dirty="0">
                <a:latin typeface="Courier New" charset="0"/>
                <a:ea typeface="Courier New" charset="0"/>
                <a:cs typeface="Courier New" charset="0"/>
              </a:rPr>
              <a:t>	f0 &lt;- 1/(x-1)  </a:t>
            </a:r>
          </a:p>
          <a:p>
            <a:pPr marL="571500" lvl="0" indent="-571500"/>
            <a:r>
              <a:rPr lang="en-US" sz="2400" dirty="0">
                <a:latin typeface="Courier New" charset="0"/>
                <a:ea typeface="Courier New" charset="0"/>
                <a:cs typeface="Courier New" charset="0"/>
              </a:rPr>
              <a:t>	f1 &lt;- 1/x  </a:t>
            </a:r>
          </a:p>
          <a:p>
            <a:pPr marL="571500" lvl="0" indent="-571500"/>
            <a:r>
              <a:rPr lang="en-US" sz="2400" dirty="0">
                <a:latin typeface="Courier New" charset="0"/>
                <a:ea typeface="Courier New" charset="0"/>
                <a:cs typeface="Courier New" charset="0"/>
              </a:rPr>
              <a:t>	delta &lt;- abs(f1/f0 - 1)  </a:t>
            </a:r>
          </a:p>
          <a:p>
            <a:pPr marL="571500" lvl="0" indent="-571500"/>
            <a:r>
              <a:rPr lang="en-US" sz="2400" dirty="0">
                <a:latin typeface="Courier New" charset="0"/>
                <a:ea typeface="Courier New" charset="0"/>
                <a:cs typeface="Courier New" charset="0"/>
              </a:rPr>
              <a:t>	x &lt;- x + 1  </a:t>
            </a:r>
          </a:p>
          <a:p>
            <a:pPr marL="571500" lvl="0" indent="-571500"/>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x-1</a:t>
            </a:r>
          </a:p>
        </p:txBody>
      </p:sp>
    </p:spTree>
    <p:extLst>
      <p:ext uri="{BB962C8B-B14F-4D97-AF65-F5344CB8AC3E}">
        <p14:creationId xmlns:p14="http://schemas.microsoft.com/office/powerpoint/2010/main" val="21028449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482"/>
            <a:ext cx="3028950" cy="707886"/>
          </a:xfrm>
          <a:prstGeom prst="rect">
            <a:avLst/>
          </a:prstGeom>
          <a:solidFill>
            <a:schemeClr val="accent5">
              <a:lumMod val="75000"/>
            </a:schemeClr>
          </a:solidFill>
        </p:spPr>
        <p:txBody>
          <a:bodyPr wrap="square" rtlCol="0">
            <a:spAutoFit/>
          </a:bodyPr>
          <a:lstStyle/>
          <a:p>
            <a:pPr lvl="1"/>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282" y="1886823"/>
            <a:ext cx="9226768" cy="3970318"/>
          </a:xfrm>
          <a:prstGeom prst="rect">
            <a:avLst/>
          </a:prstGeom>
          <a:noFill/>
        </p:spPr>
        <p:txBody>
          <a:bodyPr wrap="square" rtlCol="0">
            <a:spAutoFit/>
          </a:bodyPr>
          <a:lstStyle/>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Motivating Story</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Control Structures</a:t>
            </a:r>
          </a:p>
          <a:p>
            <a:pPr marL="571500" indent="-571500">
              <a:buFont typeface="Arial" charset="0"/>
              <a:buChar char="•"/>
            </a:pPr>
            <a:r>
              <a:rPr lang="en-US" sz="3600" b="1" dirty="0">
                <a:solidFill>
                  <a:schemeClr val="tx2"/>
                </a:solidFill>
                <a:latin typeface="Avenir Book" charset="0"/>
                <a:ea typeface="Avenir Book" charset="0"/>
                <a:cs typeface="Avenir Book" charset="0"/>
              </a:rPr>
              <a:t>Functions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Etiquette</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Code-along</a:t>
            </a:r>
          </a:p>
          <a:p>
            <a:pPr marL="571500" indent="-571500">
              <a:buFont typeface="Arial" charset="0"/>
              <a:buChar char="•"/>
            </a:pPr>
            <a:endParaRPr lang="en-US" sz="3600" dirty="0">
              <a:solidFill>
                <a:schemeClr val="tx2"/>
              </a:solidFill>
              <a:latin typeface="Avenir Book" charset="0"/>
              <a:ea typeface="Avenir Book" charset="0"/>
              <a:cs typeface="Avenir Book" charset="0"/>
            </a:endParaRPr>
          </a:p>
          <a:p>
            <a:pPr marL="571500" indent="-571500">
              <a:buFont typeface="Arial" charset="0"/>
              <a:buChar char="•"/>
            </a:pPr>
            <a:endParaRPr lang="en-US" sz="3600" dirty="0">
              <a:solidFill>
                <a:schemeClr val="tx2"/>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fld id="{068F4109-7BBC-ED48-834E-F2794D8279DA}" type="slidenum">
              <a:rPr lang="en-US" smtClean="0"/>
              <a:t>52</a:t>
            </a:fld>
            <a:endParaRPr lang="en-US"/>
          </a:p>
        </p:txBody>
      </p:sp>
      <p:sp>
        <p:nvSpPr>
          <p:cNvPr id="8" name="Rectangle 7"/>
          <p:cNvSpPr/>
          <p:nvPr/>
        </p:nvSpPr>
        <p:spPr>
          <a:xfrm>
            <a:off x="185753" y="6354246"/>
            <a:ext cx="5402697" cy="369332"/>
          </a:xfrm>
          <a:prstGeom prst="rect">
            <a:avLst/>
          </a:prstGeom>
        </p:spPr>
        <p:txBody>
          <a:bodyPr wrap="none">
            <a:spAutoFit/>
          </a:bodyPr>
          <a:lstStyle/>
          <a:p>
            <a:r>
              <a:rPr lang="en-US" dirty="0">
                <a:solidFill>
                  <a:schemeClr val="bg1">
                    <a:lumMod val="75000"/>
                  </a:schemeClr>
                </a:solidFill>
                <a:latin typeface="Avenir Book" charset="0"/>
                <a:ea typeface="Avenir Book" charset="0"/>
                <a:cs typeface="Avenir Book" charset="0"/>
              </a:rPr>
              <a:t>Intro to Data Science for Public Policy, Spring 2018</a:t>
            </a:r>
            <a:endParaRPr lang="en-US" dirty="0">
              <a:solidFill>
                <a:schemeClr val="bg1">
                  <a:lumMod val="75000"/>
                </a:schemeClr>
              </a:solidFill>
            </a:endParaRPr>
          </a:p>
        </p:txBody>
      </p:sp>
    </p:spTree>
    <p:extLst>
      <p:ext uri="{BB962C8B-B14F-4D97-AF65-F5344CB8AC3E}">
        <p14:creationId xmlns:p14="http://schemas.microsoft.com/office/powerpoint/2010/main" val="19368217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12" name="Rectangle 11"/>
          <p:cNvSpPr/>
          <p:nvPr/>
        </p:nvSpPr>
        <p:spPr>
          <a:xfrm>
            <a:off x="1101263" y="2009640"/>
            <a:ext cx="9495495" cy="1815882"/>
          </a:xfrm>
          <a:prstGeom prst="rect">
            <a:avLst/>
          </a:prstGeom>
        </p:spPr>
        <p:txBody>
          <a:bodyPr wrap="square">
            <a:spAutoFit/>
          </a:bodyPr>
          <a:lstStyle/>
          <a:p>
            <a:r>
              <a:rPr lang="en-US" sz="2800" dirty="0">
                <a:solidFill>
                  <a:srgbClr val="0070C0"/>
                </a:solidFill>
                <a:latin typeface="Helvetica Neue Thin" charset="0"/>
                <a:ea typeface="Helvetica Neue Thin" charset="0"/>
                <a:cs typeface="Helvetica Neue Thin" charset="0"/>
              </a:rPr>
              <a:t>User-defined functions are a set of code that accept an input, work in sequence to produce a result. Functions operate with specific parameters, much like the </a:t>
            </a:r>
            <a:r>
              <a:rPr lang="en-US" sz="2800" b="1" dirty="0">
                <a:solidFill>
                  <a:srgbClr val="0070C0"/>
                </a:solidFill>
                <a:latin typeface="Helvetica Neue Thin" charset="0"/>
                <a:ea typeface="Helvetica Neue Thin" charset="0"/>
                <a:cs typeface="Helvetica Neue Thin" charset="0"/>
              </a:rPr>
              <a:t>mean() </a:t>
            </a:r>
            <a:r>
              <a:rPr lang="en-US" sz="2800" dirty="0">
                <a:solidFill>
                  <a:srgbClr val="0070C0"/>
                </a:solidFill>
                <a:latin typeface="Helvetica Neue Thin" charset="0"/>
                <a:ea typeface="Helvetica Neue Thin" charset="0"/>
                <a:cs typeface="Helvetica Neue Thin" charset="0"/>
              </a:rPr>
              <a:t>and </a:t>
            </a:r>
            <a:r>
              <a:rPr lang="en-US" sz="2800" b="1" dirty="0" err="1">
                <a:solidFill>
                  <a:srgbClr val="0070C0"/>
                </a:solidFill>
                <a:latin typeface="Helvetica Neue Thin" charset="0"/>
                <a:ea typeface="Helvetica Neue Thin" charset="0"/>
                <a:cs typeface="Helvetica Neue Thin" charset="0"/>
              </a:rPr>
              <a:t>gsub</a:t>
            </a:r>
            <a:r>
              <a:rPr lang="en-US" sz="2800" b="1" dirty="0">
                <a:solidFill>
                  <a:srgbClr val="0070C0"/>
                </a:solidFill>
                <a:latin typeface="Helvetica Neue Thin" charset="0"/>
                <a:ea typeface="Helvetica Neue Thin" charset="0"/>
                <a:cs typeface="Helvetica Neue Thin" charset="0"/>
              </a:rPr>
              <a:t>() </a:t>
            </a:r>
            <a:r>
              <a:rPr lang="en-US" sz="2800" dirty="0">
                <a:solidFill>
                  <a:srgbClr val="0070C0"/>
                </a:solidFill>
                <a:latin typeface="Helvetica Neue Thin" charset="0"/>
                <a:ea typeface="Helvetica Neue Thin" charset="0"/>
                <a:cs typeface="Helvetica Neue Thin" charset="0"/>
              </a:rPr>
              <a:t>and methods.</a:t>
            </a:r>
          </a:p>
        </p:txBody>
      </p:sp>
      <p:sp>
        <p:nvSpPr>
          <p:cNvPr id="10" name="Rectangle 9"/>
          <p:cNvSpPr/>
          <p:nvPr/>
        </p:nvSpPr>
        <p:spPr>
          <a:xfrm>
            <a:off x="-5943600" y="595129"/>
            <a:ext cx="10782300" cy="769441"/>
          </a:xfrm>
          <a:prstGeom prst="rect">
            <a:avLst/>
          </a:prstGeom>
          <a:solidFill>
            <a:srgbClr val="0070C0"/>
          </a:solidFill>
        </p:spPr>
        <p:txBody>
          <a:bodyPr wrap="square">
            <a:spAutoFit/>
          </a:bodyPr>
          <a:lstStyle/>
          <a:p>
            <a:pPr algn="r"/>
            <a:r>
              <a:rPr lang="en-US" sz="4400" dirty="0">
                <a:solidFill>
                  <a:schemeClr val="bg1"/>
                </a:solidFill>
                <a:latin typeface="Avenir Book" charset="0"/>
                <a:ea typeface="Avenir Book" charset="0"/>
                <a:cs typeface="Avenir Book" charset="0"/>
              </a:rPr>
              <a:t>Functions</a:t>
            </a:r>
            <a:endParaRPr lang="en-US" sz="4000" dirty="0">
              <a:solidFill>
                <a:schemeClr val="bg1"/>
              </a:solidFill>
              <a:latin typeface="Avenir Book" charset="0"/>
              <a:ea typeface="Avenir Book" charset="0"/>
              <a:cs typeface="Avenir Book" charset="0"/>
            </a:endParaRPr>
          </a:p>
        </p:txBody>
      </p:sp>
      <p:sp>
        <p:nvSpPr>
          <p:cNvPr id="15" name="Rectangle 14"/>
          <p:cNvSpPr/>
          <p:nvPr/>
        </p:nvSpPr>
        <p:spPr>
          <a:xfrm>
            <a:off x="-5943600" y="1364570"/>
            <a:ext cx="10782300" cy="461665"/>
          </a:xfrm>
          <a:prstGeom prst="rect">
            <a:avLst/>
          </a:prstGeom>
          <a:solidFill>
            <a:srgbClr val="00B0F0"/>
          </a:solidFill>
        </p:spPr>
        <p:txBody>
          <a:bodyPr wrap="square">
            <a:spAutoFit/>
          </a:bodyPr>
          <a:lstStyle/>
          <a:p>
            <a:pPr algn="r"/>
            <a:r>
              <a:rPr lang="en-US" sz="2400" dirty="0">
                <a:solidFill>
                  <a:schemeClr val="bg1"/>
                </a:solidFill>
                <a:latin typeface="Avenir Book" charset="0"/>
                <a:ea typeface="Avenir Book" charset="0"/>
                <a:cs typeface="Avenir Book" charset="0"/>
              </a:rPr>
              <a:t>Intro</a:t>
            </a:r>
            <a:endParaRPr lang="en-US" sz="2000" dirty="0">
              <a:solidFill>
                <a:schemeClr val="bg1"/>
              </a:solidFill>
              <a:latin typeface="Avenir Book" charset="0"/>
              <a:ea typeface="Avenir Book" charset="0"/>
              <a:cs typeface="Avenir Book" charset="0"/>
            </a:endParaRPr>
          </a:p>
        </p:txBody>
      </p:sp>
      <p:sp>
        <p:nvSpPr>
          <p:cNvPr id="7" name="Rectangle 6"/>
          <p:cNvSpPr/>
          <p:nvPr/>
        </p:nvSpPr>
        <p:spPr>
          <a:xfrm>
            <a:off x="1101263" y="3970282"/>
            <a:ext cx="8908635" cy="1569660"/>
          </a:xfrm>
          <a:prstGeom prst="rect">
            <a:avLst/>
          </a:prstGeom>
          <a:solidFill>
            <a:schemeClr val="bg1">
              <a:lumMod val="95000"/>
            </a:schemeClr>
          </a:solidFill>
        </p:spPr>
        <p:txBody>
          <a:bodyPr wrap="square">
            <a:spAutoFit/>
          </a:bodyPr>
          <a:lstStyle/>
          <a:p>
            <a:pPr marL="571500" lvl="0" indent="-571500"/>
            <a:r>
              <a:rPr lang="en-US" sz="2400" dirty="0" err="1">
                <a:latin typeface="Courier New" charset="0"/>
                <a:ea typeface="Courier New" charset="0"/>
                <a:cs typeface="Courier New" charset="0"/>
              </a:rPr>
              <a:t>func</a:t>
            </a:r>
            <a:r>
              <a:rPr lang="en-US" sz="2400" dirty="0">
                <a:latin typeface="Courier New" charset="0"/>
                <a:ea typeface="Courier New" charset="0"/>
                <a:cs typeface="Courier New" charset="0"/>
              </a:rPr>
              <a:t> &lt;- function(param1, param2,...){</a:t>
            </a:r>
          </a:p>
          <a:p>
            <a:pPr marL="571500" lvl="0" indent="-571500"/>
            <a:r>
              <a:rPr lang="en-US" sz="2400" dirty="0">
                <a:latin typeface="Courier New" charset="0"/>
                <a:ea typeface="Courier New" charset="0"/>
                <a:cs typeface="Courier New" charset="0"/>
              </a:rPr>
              <a:t>	statements</a:t>
            </a:r>
          </a:p>
          <a:p>
            <a:pPr marL="571500" lvl="0" indent="-571500"/>
            <a:r>
              <a:rPr lang="en-US" sz="2400" dirty="0">
                <a:latin typeface="Courier New" charset="0"/>
                <a:ea typeface="Courier New" charset="0"/>
                <a:cs typeface="Courier New" charset="0"/>
              </a:rPr>
              <a:t>	return(</a:t>
            </a:r>
            <a:r>
              <a:rPr lang="en-US" sz="2400" dirty="0" err="1">
                <a:latin typeface="Courier New" charset="0"/>
                <a:ea typeface="Courier New" charset="0"/>
                <a:cs typeface="Courier New" charset="0"/>
              </a:rPr>
              <a:t>obj</a:t>
            </a:r>
            <a:r>
              <a:rPr lang="en-US" sz="2400" dirty="0">
                <a:latin typeface="Courier New" charset="0"/>
                <a:ea typeface="Courier New" charset="0"/>
                <a:cs typeface="Courier New" charset="0"/>
              </a:rPr>
              <a:t>)</a:t>
            </a:r>
          </a:p>
          <a:p>
            <a:pPr marL="571500" lvl="0" indent="-571500"/>
            <a:r>
              <a:rPr lang="en-US" sz="2400" dirty="0">
                <a:latin typeface="Courier New" charset="0"/>
                <a:ea typeface="Courier New" charset="0"/>
                <a:cs typeface="Courier New" charset="0"/>
              </a:rPr>
              <a:t>}</a:t>
            </a:r>
          </a:p>
        </p:txBody>
      </p:sp>
    </p:spTree>
    <p:extLst>
      <p:ext uri="{BB962C8B-B14F-4D97-AF65-F5344CB8AC3E}">
        <p14:creationId xmlns:p14="http://schemas.microsoft.com/office/powerpoint/2010/main" val="20425113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12" name="Rectangle 11"/>
          <p:cNvSpPr/>
          <p:nvPr/>
        </p:nvSpPr>
        <p:spPr>
          <a:xfrm>
            <a:off x="1101263" y="2009640"/>
            <a:ext cx="9495495" cy="4031873"/>
          </a:xfrm>
          <a:prstGeom prst="rect">
            <a:avLst/>
          </a:prstGeom>
        </p:spPr>
        <p:txBody>
          <a:bodyPr wrap="square">
            <a:spAutoFit/>
          </a:bodyPr>
          <a:lstStyle/>
          <a:p>
            <a:r>
              <a:rPr lang="en-US" sz="3200" b="1" dirty="0">
                <a:solidFill>
                  <a:srgbClr val="0070C0"/>
                </a:solidFill>
                <a:latin typeface="Helvetica Neue Thin" charset="0"/>
                <a:ea typeface="Helvetica Neue Thin" charset="0"/>
                <a:cs typeface="Helvetica Neue Thin" charset="0"/>
              </a:rPr>
              <a:t>Why write your own function?</a:t>
            </a:r>
          </a:p>
          <a:p>
            <a:pPr marL="457200" indent="-457200">
              <a:buFont typeface="Arial" charset="0"/>
              <a:buChar char="•"/>
            </a:pPr>
            <a:r>
              <a:rPr lang="en-US" sz="3200" dirty="0">
                <a:solidFill>
                  <a:srgbClr val="0070C0"/>
                </a:solidFill>
                <a:latin typeface="Helvetica Neue Thin" charset="0"/>
                <a:ea typeface="Helvetica Neue Thin" charset="0"/>
                <a:cs typeface="Helvetica Neue Thin" charset="0"/>
              </a:rPr>
              <a:t>More efficiently process and handle data on an ongoing basis (e.g. automate analyses, visualizations, data cleansing)</a:t>
            </a:r>
          </a:p>
          <a:p>
            <a:pPr marL="457200" indent="-457200">
              <a:buFont typeface="Arial" charset="0"/>
              <a:buChar char="•"/>
            </a:pPr>
            <a:r>
              <a:rPr lang="en-US" sz="3200" dirty="0">
                <a:solidFill>
                  <a:srgbClr val="0070C0"/>
                </a:solidFill>
                <a:latin typeface="Helvetica Neue Thin" charset="0"/>
                <a:ea typeface="Helvetica Neue Thin" charset="0"/>
                <a:cs typeface="Helvetica Neue Thin" charset="0"/>
              </a:rPr>
              <a:t>Create new algorithms for prediction and research </a:t>
            </a:r>
          </a:p>
          <a:p>
            <a:pPr marL="457200" indent="-457200">
              <a:buFont typeface="Arial" charset="0"/>
              <a:buChar char="•"/>
            </a:pPr>
            <a:r>
              <a:rPr lang="en-US" sz="3200" dirty="0">
                <a:solidFill>
                  <a:srgbClr val="0070C0"/>
                </a:solidFill>
                <a:latin typeface="Helvetica Neue Thin" charset="0"/>
                <a:ea typeface="Helvetica Neue Thin" charset="0"/>
                <a:cs typeface="Helvetica Neue Thin" charset="0"/>
              </a:rPr>
              <a:t>Write new libraries to do higher level tasks (example: ggplot2 came </a:t>
            </a:r>
            <a:r>
              <a:rPr lang="en-US" sz="3200">
                <a:solidFill>
                  <a:srgbClr val="0070C0"/>
                </a:solidFill>
                <a:latin typeface="Helvetica Neue Thin" charset="0"/>
                <a:ea typeface="Helvetica Neue Thin" charset="0"/>
                <a:cs typeface="Helvetica Neue Thin" charset="0"/>
              </a:rPr>
              <a:t>from somewhere!)</a:t>
            </a:r>
            <a:endParaRPr lang="en-US" sz="3200" dirty="0">
              <a:solidFill>
                <a:srgbClr val="0070C0"/>
              </a:solidFill>
              <a:latin typeface="Helvetica Neue Thin" charset="0"/>
              <a:ea typeface="Helvetica Neue Thin" charset="0"/>
              <a:cs typeface="Helvetica Neue Thin" charset="0"/>
            </a:endParaRPr>
          </a:p>
          <a:p>
            <a:endParaRPr lang="en-US" sz="3200" dirty="0">
              <a:solidFill>
                <a:srgbClr val="0070C0"/>
              </a:solidFill>
              <a:latin typeface="Helvetica Neue Thin" charset="0"/>
              <a:ea typeface="Helvetica Neue Thin" charset="0"/>
              <a:cs typeface="Helvetica Neue Thin" charset="0"/>
            </a:endParaRPr>
          </a:p>
        </p:txBody>
      </p:sp>
      <p:sp>
        <p:nvSpPr>
          <p:cNvPr id="10" name="Rectangle 9"/>
          <p:cNvSpPr/>
          <p:nvPr/>
        </p:nvSpPr>
        <p:spPr>
          <a:xfrm>
            <a:off x="-5943600" y="595129"/>
            <a:ext cx="10782300" cy="769441"/>
          </a:xfrm>
          <a:prstGeom prst="rect">
            <a:avLst/>
          </a:prstGeom>
          <a:solidFill>
            <a:srgbClr val="0070C0"/>
          </a:solidFill>
        </p:spPr>
        <p:txBody>
          <a:bodyPr wrap="square">
            <a:spAutoFit/>
          </a:bodyPr>
          <a:lstStyle/>
          <a:p>
            <a:pPr algn="r"/>
            <a:r>
              <a:rPr lang="en-US" sz="4400" dirty="0">
                <a:solidFill>
                  <a:schemeClr val="bg1"/>
                </a:solidFill>
                <a:latin typeface="Avenir Book" charset="0"/>
                <a:ea typeface="Avenir Book" charset="0"/>
                <a:cs typeface="Avenir Book" charset="0"/>
              </a:rPr>
              <a:t>Functions</a:t>
            </a:r>
            <a:endParaRPr lang="en-US" sz="4000" dirty="0">
              <a:solidFill>
                <a:schemeClr val="bg1"/>
              </a:solidFill>
              <a:latin typeface="Avenir Book" charset="0"/>
              <a:ea typeface="Avenir Book" charset="0"/>
              <a:cs typeface="Avenir Book" charset="0"/>
            </a:endParaRPr>
          </a:p>
        </p:txBody>
      </p:sp>
      <p:sp>
        <p:nvSpPr>
          <p:cNvPr id="15" name="Rectangle 14"/>
          <p:cNvSpPr/>
          <p:nvPr/>
        </p:nvSpPr>
        <p:spPr>
          <a:xfrm>
            <a:off x="-5943600" y="1364570"/>
            <a:ext cx="10782300" cy="461665"/>
          </a:xfrm>
          <a:prstGeom prst="rect">
            <a:avLst/>
          </a:prstGeom>
          <a:solidFill>
            <a:srgbClr val="00B0F0"/>
          </a:solidFill>
        </p:spPr>
        <p:txBody>
          <a:bodyPr wrap="square">
            <a:spAutoFit/>
          </a:bodyPr>
          <a:lstStyle/>
          <a:p>
            <a:pPr algn="r"/>
            <a:r>
              <a:rPr lang="en-US" sz="2400" dirty="0">
                <a:solidFill>
                  <a:schemeClr val="bg1"/>
                </a:solidFill>
                <a:latin typeface="Avenir Book" charset="0"/>
                <a:ea typeface="Avenir Book" charset="0"/>
                <a:cs typeface="Avenir Book" charset="0"/>
              </a:rPr>
              <a:t>Intro</a:t>
            </a:r>
            <a:endParaRPr lang="en-US" sz="2000" dirty="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20684820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10" name="Rectangle 9"/>
          <p:cNvSpPr/>
          <p:nvPr/>
        </p:nvSpPr>
        <p:spPr>
          <a:xfrm>
            <a:off x="1027158" y="1480946"/>
            <a:ext cx="1022631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u="sng" dirty="0">
                <a:solidFill>
                  <a:srgbClr val="0070C0"/>
                </a:solidFill>
                <a:latin typeface="Helvetica Neue Thin" charset="0"/>
                <a:ea typeface="Helvetica Neue Thin" charset="0"/>
                <a:cs typeface="Helvetica Neue Thin" charset="0"/>
              </a:rPr>
              <a:t>Example</a:t>
            </a:r>
            <a:r>
              <a:rPr lang="en-US" sz="3200" dirty="0">
                <a:solidFill>
                  <a:srgbClr val="0070C0"/>
                </a:solidFill>
                <a:latin typeface="Helvetica Neue Thin" charset="0"/>
                <a:ea typeface="Helvetica Neue Thin" charset="0"/>
                <a:cs typeface="Helvetica Neue Thin" charset="0"/>
              </a:rPr>
              <a:t>: Sample Covariance = </a:t>
            </a:r>
          </a:p>
        </p:txBody>
      </p:sp>
      <p:sp>
        <p:nvSpPr>
          <p:cNvPr id="9" name="Rectangle 8"/>
          <p:cNvSpPr/>
          <p:nvPr/>
        </p:nvSpPr>
        <p:spPr>
          <a:xfrm>
            <a:off x="-7100550" y="645204"/>
            <a:ext cx="119827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Function example</a:t>
            </a:r>
            <a:endParaRPr lang="en-US" sz="3600" dirty="0">
              <a:solidFill>
                <a:schemeClr val="bg1"/>
              </a:solidFill>
              <a:latin typeface="Avenir Book" charset="0"/>
              <a:ea typeface="Avenir Book" charset="0"/>
              <a:cs typeface="Avenir Book" charset="0"/>
            </a:endParaRPr>
          </a:p>
        </p:txBody>
      </p:sp>
      <p:sp>
        <p:nvSpPr>
          <p:cNvPr id="18" name="Rectangle 17"/>
          <p:cNvSpPr/>
          <p:nvPr/>
        </p:nvSpPr>
        <p:spPr>
          <a:xfrm>
            <a:off x="1027159" y="2505821"/>
            <a:ext cx="6973842" cy="1569660"/>
          </a:xfrm>
          <a:prstGeom prst="rect">
            <a:avLst/>
          </a:prstGeom>
          <a:solidFill>
            <a:schemeClr val="bg1">
              <a:lumMod val="95000"/>
            </a:schemeClr>
          </a:solidFill>
        </p:spPr>
        <p:txBody>
          <a:bodyPr wrap="square">
            <a:spAutoFit/>
          </a:bodyPr>
          <a:lstStyle/>
          <a:p>
            <a:pPr marL="571500" lvl="0" indent="-571500"/>
            <a:r>
              <a:rPr lang="en-US" sz="2400" dirty="0">
                <a:latin typeface="Courier New" charset="0"/>
                <a:ea typeface="Courier New" charset="0"/>
                <a:cs typeface="Courier New" charset="0"/>
              </a:rPr>
              <a:t>#Create data</a:t>
            </a:r>
          </a:p>
          <a:p>
            <a:pPr marL="571500" lvl="0" indent="-571500"/>
            <a:r>
              <a:rPr lang="en-US" sz="2400" dirty="0">
                <a:latin typeface="Courier New" charset="0"/>
                <a:ea typeface="Courier New" charset="0"/>
                <a:cs typeface="Courier New" charset="0"/>
              </a:rPr>
              <a:t>	</a:t>
            </a:r>
            <a:r>
              <a:rPr lang="en-US" sz="2400" dirty="0" err="1">
                <a:latin typeface="Courier New" charset="0"/>
                <a:ea typeface="Courier New" charset="0"/>
                <a:cs typeface="Courier New" charset="0"/>
              </a:rPr>
              <a:t>set.seed</a:t>
            </a:r>
            <a:r>
              <a:rPr lang="en-US" sz="2400" dirty="0">
                <a:latin typeface="Courier New" charset="0"/>
                <a:ea typeface="Courier New" charset="0"/>
                <a:cs typeface="Courier New" charset="0"/>
              </a:rPr>
              <a:t>(123)</a:t>
            </a:r>
          </a:p>
          <a:p>
            <a:pPr marL="571500" lvl="0" indent="-571500"/>
            <a:r>
              <a:rPr lang="en-US" sz="2400" dirty="0">
                <a:latin typeface="Courier New" charset="0"/>
                <a:ea typeface="Courier New" charset="0"/>
                <a:cs typeface="Courier New" charset="0"/>
              </a:rPr>
              <a:t>	x &lt;- </a:t>
            </a:r>
            <a:r>
              <a:rPr lang="en-US" sz="2400" dirty="0" err="1">
                <a:latin typeface="Courier New" charset="0"/>
                <a:ea typeface="Courier New" charset="0"/>
                <a:cs typeface="Courier New" charset="0"/>
              </a:rPr>
              <a:t>rnorm</a:t>
            </a:r>
            <a:r>
              <a:rPr lang="en-US" sz="2400" dirty="0">
                <a:latin typeface="Courier New" charset="0"/>
                <a:ea typeface="Courier New" charset="0"/>
                <a:cs typeface="Courier New" charset="0"/>
              </a:rPr>
              <a:t>(100,10,3)</a:t>
            </a:r>
          </a:p>
          <a:p>
            <a:pPr marL="571500" indent="-571500"/>
            <a:r>
              <a:rPr lang="en-US" sz="2400" dirty="0">
                <a:latin typeface="Courier New" charset="0"/>
                <a:ea typeface="Courier New" charset="0"/>
                <a:cs typeface="Courier New" charset="0"/>
              </a:rPr>
              <a:t>	y &lt;- </a:t>
            </a:r>
            <a:r>
              <a:rPr lang="en-US" sz="2400" dirty="0" err="1">
                <a:latin typeface="Courier New" charset="0"/>
                <a:ea typeface="Courier New" charset="0"/>
                <a:cs typeface="Courier New" charset="0"/>
              </a:rPr>
              <a:t>rnorm</a:t>
            </a:r>
            <a:r>
              <a:rPr lang="en-US" sz="2400" dirty="0">
                <a:latin typeface="Courier New" charset="0"/>
                <a:ea typeface="Courier New" charset="0"/>
                <a:cs typeface="Courier New" charset="0"/>
              </a:rPr>
              <a:t>(100,50,4)</a:t>
            </a:r>
          </a:p>
        </p:txBody>
      </p:sp>
      <mc:AlternateContent xmlns:mc="http://schemas.openxmlformats.org/markup-compatibility/2006" xmlns:a14="http://schemas.microsoft.com/office/drawing/2010/main">
        <mc:Choice Requires="a14">
          <p:sp>
            <p:nvSpPr>
              <p:cNvPr id="8" name="TextBox 7"/>
              <p:cNvSpPr txBox="1"/>
              <p:nvPr/>
            </p:nvSpPr>
            <p:spPr>
              <a:xfrm>
                <a:off x="6355656" y="1185223"/>
                <a:ext cx="5919587" cy="11762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charset="0"/>
                        </a:rPr>
                        <m:t>𝑐𝑜𝑣</m:t>
                      </m:r>
                      <m:r>
                        <a:rPr lang="en-US" sz="2800" b="0" i="1" smtClean="0">
                          <a:latin typeface="Cambria Math" charset="0"/>
                        </a:rPr>
                        <m:t>(</m:t>
                      </m:r>
                      <m:r>
                        <a:rPr lang="en-US" sz="2800" b="0" i="1" smtClean="0">
                          <a:latin typeface="Cambria Math" charset="0"/>
                        </a:rPr>
                        <m:t>𝑋</m:t>
                      </m:r>
                      <m:r>
                        <a:rPr lang="en-US" sz="2800" b="0" i="1" smtClean="0">
                          <a:latin typeface="Cambria Math" charset="0"/>
                        </a:rPr>
                        <m:t>,</m:t>
                      </m:r>
                      <m:r>
                        <a:rPr lang="en-US" sz="2800" b="0" i="1" smtClean="0">
                          <a:latin typeface="Cambria Math" charset="0"/>
                        </a:rPr>
                        <m:t>𝑌</m:t>
                      </m:r>
                      <m:r>
                        <a:rPr lang="en-US" sz="2800" b="0" i="1" smtClean="0">
                          <a:latin typeface="Cambria Math" charset="0"/>
                        </a:rPr>
                        <m:t>)= </m:t>
                      </m:r>
                      <m:f>
                        <m:fPr>
                          <m:ctrlPr>
                            <a:rPr lang="bg-BG" sz="2800" b="0" i="1" smtClean="0">
                              <a:latin typeface="Cambria Math" panose="02040503050406030204" pitchFamily="18" charset="0"/>
                              <a:ea typeface="Cambria Math" charset="0"/>
                              <a:cs typeface="Cambria Math" charset="0"/>
                            </a:rPr>
                          </m:ctrlPr>
                        </m:fPr>
                        <m:num>
                          <m:r>
                            <a:rPr lang="en-US" sz="2800" b="0" i="1" smtClean="0">
                              <a:latin typeface="Cambria Math" charset="0"/>
                              <a:ea typeface="Cambria Math" charset="0"/>
                              <a:cs typeface="Cambria Math" charset="0"/>
                            </a:rPr>
                            <m:t>1</m:t>
                          </m:r>
                        </m:num>
                        <m:den>
                          <m:r>
                            <a:rPr lang="en-US" sz="2800" b="0" i="1" smtClean="0">
                              <a:latin typeface="Cambria Math" charset="0"/>
                              <a:ea typeface="Cambria Math" charset="0"/>
                              <a:cs typeface="Cambria Math" charset="0"/>
                            </a:rPr>
                            <m:t>𝑛</m:t>
                          </m:r>
                        </m:den>
                      </m:f>
                      <m:nary>
                        <m:naryPr>
                          <m:chr m:val="∑"/>
                          <m:ctrlPr>
                            <a:rPr lang="is-IS" sz="2800" i="1">
                              <a:latin typeface="Cambria Math" panose="02040503050406030204" pitchFamily="18" charset="0"/>
                              <a:ea typeface="Cambria Math" charset="0"/>
                              <a:cs typeface="Cambria Math" charset="0"/>
                            </a:rPr>
                          </m:ctrlPr>
                        </m:naryPr>
                        <m:sub>
                          <m:r>
                            <m:rPr>
                              <m:brk m:alnAt="23"/>
                            </m:rPr>
                            <a:rPr lang="en-US" sz="2800" i="1">
                              <a:latin typeface="Cambria Math" charset="0"/>
                              <a:ea typeface="Cambria Math" charset="0"/>
                              <a:cs typeface="Cambria Math" charset="0"/>
                            </a:rPr>
                            <m:t>𝑖</m:t>
                          </m:r>
                          <m:r>
                            <a:rPr lang="en-US" sz="2800" i="1">
                              <a:latin typeface="Cambria Math" charset="0"/>
                              <a:ea typeface="Cambria Math" charset="0"/>
                              <a:cs typeface="Cambria Math" charset="0"/>
                            </a:rPr>
                            <m:t>=1</m:t>
                          </m:r>
                        </m:sub>
                        <m:sup>
                          <m:r>
                            <a:rPr lang="en-US" sz="2800" i="1">
                              <a:latin typeface="Cambria Math" charset="0"/>
                              <a:ea typeface="Cambria Math" charset="0"/>
                              <a:cs typeface="Cambria Math" charset="0"/>
                            </a:rPr>
                            <m:t>𝑛</m:t>
                          </m:r>
                        </m:sup>
                        <m:e>
                          <m:r>
                            <a:rPr lang="en-US" sz="2800" b="0" i="1" smtClean="0">
                              <a:latin typeface="Cambria Math" charset="0"/>
                              <a:ea typeface="Cambria Math" charset="0"/>
                              <a:cs typeface="Cambria Math" charset="0"/>
                            </a:rPr>
                            <m:t>(</m:t>
                          </m:r>
                          <m:sSub>
                            <m:sSubPr>
                              <m:ctrlPr>
                                <a:rPr lang="en-US" sz="2800" b="0" i="1" smtClean="0">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𝑥</m:t>
                              </m:r>
                            </m:e>
                            <m:sub>
                              <m:r>
                                <a:rPr lang="en-US" sz="2800" b="0" i="1" smtClean="0">
                                  <a:latin typeface="Cambria Math" charset="0"/>
                                  <a:ea typeface="Cambria Math" charset="0"/>
                                  <a:cs typeface="Cambria Math" charset="0"/>
                                </a:rPr>
                                <m:t>𝑖</m:t>
                              </m:r>
                            </m:sub>
                          </m:sSub>
                          <m:r>
                            <a:rPr lang="en-US" sz="2800" b="0" i="1" smtClean="0">
                              <a:latin typeface="Cambria Math" charset="0"/>
                              <a:ea typeface="Cambria Math" charset="0"/>
                              <a:cs typeface="Cambria Math" charset="0"/>
                            </a:rPr>
                            <m:t>−</m:t>
                          </m:r>
                          <m:acc>
                            <m:accPr>
                              <m:chr m:val="̅"/>
                              <m:ctrlPr>
                                <a:rPr lang="en-US" sz="2800" b="0" i="1" smtClean="0">
                                  <a:latin typeface="Cambria Math" panose="02040503050406030204" pitchFamily="18" charset="0"/>
                                  <a:ea typeface="Cambria Math" charset="0"/>
                                  <a:cs typeface="Cambria Math" charset="0"/>
                                </a:rPr>
                              </m:ctrlPr>
                            </m:accPr>
                            <m:e>
                              <m:r>
                                <a:rPr lang="en-US" sz="2800" b="0" i="1" smtClean="0">
                                  <a:latin typeface="Cambria Math" charset="0"/>
                                  <a:ea typeface="Cambria Math" charset="0"/>
                                  <a:cs typeface="Cambria Math" charset="0"/>
                                </a:rPr>
                                <m:t>𝑥</m:t>
                              </m:r>
                            </m:e>
                          </m:acc>
                          <m:r>
                            <a:rPr lang="en-US" sz="2800" b="0" i="1" smtClean="0">
                              <a:latin typeface="Cambria Math" charset="0"/>
                              <a:ea typeface="Cambria Math" charset="0"/>
                              <a:cs typeface="Cambria Math" charset="0"/>
                            </a:rPr>
                            <m:t>)</m:t>
                          </m:r>
                          <m:r>
                            <a:rPr lang="en-US" sz="2800" i="1">
                              <a:latin typeface="Cambria Math" charset="0"/>
                              <a:ea typeface="Cambria Math" charset="0"/>
                              <a:cs typeface="Cambria Math" charset="0"/>
                            </a:rPr>
                            <m:t>(</m:t>
                          </m:r>
                          <m:sSub>
                            <m:sSubPr>
                              <m:ctrlPr>
                                <a:rPr lang="en-US" sz="2800" i="1">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𝑦</m:t>
                              </m:r>
                            </m:e>
                            <m:sub>
                              <m:r>
                                <a:rPr lang="en-US" sz="2800" i="1">
                                  <a:latin typeface="Cambria Math" charset="0"/>
                                  <a:ea typeface="Cambria Math" charset="0"/>
                                  <a:cs typeface="Cambria Math" charset="0"/>
                                </a:rPr>
                                <m:t>𝑖</m:t>
                              </m:r>
                            </m:sub>
                          </m:sSub>
                          <m:r>
                            <a:rPr lang="en-US" sz="2800" i="1">
                              <a:latin typeface="Cambria Math" charset="0"/>
                              <a:ea typeface="Cambria Math" charset="0"/>
                              <a:cs typeface="Cambria Math" charset="0"/>
                            </a:rPr>
                            <m:t>−</m:t>
                          </m:r>
                          <m:acc>
                            <m:accPr>
                              <m:chr m:val="̅"/>
                              <m:ctrlPr>
                                <a:rPr lang="en-US" sz="2800" i="1">
                                  <a:latin typeface="Cambria Math" panose="02040503050406030204" pitchFamily="18" charset="0"/>
                                  <a:ea typeface="Cambria Math" charset="0"/>
                                  <a:cs typeface="Cambria Math" charset="0"/>
                                </a:rPr>
                              </m:ctrlPr>
                            </m:accPr>
                            <m:e>
                              <m:r>
                                <a:rPr lang="en-US" sz="2800" b="0" i="1" smtClean="0">
                                  <a:latin typeface="Cambria Math" charset="0"/>
                                  <a:ea typeface="Cambria Math" charset="0"/>
                                  <a:cs typeface="Cambria Math" charset="0"/>
                                </a:rPr>
                                <m:t>𝑦</m:t>
                              </m:r>
                            </m:e>
                          </m:acc>
                          <m:r>
                            <a:rPr lang="en-US" sz="2800" i="1">
                              <a:latin typeface="Cambria Math" charset="0"/>
                              <a:ea typeface="Cambria Math" charset="0"/>
                              <a:cs typeface="Cambria Math" charset="0"/>
                            </a:rPr>
                            <m:t>)</m:t>
                          </m:r>
                        </m:e>
                      </m:nary>
                    </m:oMath>
                  </m:oMathPara>
                </a14:m>
                <a:endParaRPr lang="en-US" sz="2800" dirty="0"/>
              </a:p>
            </p:txBody>
          </p:sp>
        </mc:Choice>
        <mc:Fallback xmlns="">
          <p:sp>
            <p:nvSpPr>
              <p:cNvPr id="8" name="TextBox 7"/>
              <p:cNvSpPr txBox="1">
                <a:spLocks noRot="1" noChangeAspect="1" noMove="1" noResize="1" noEditPoints="1" noAdjustHandles="1" noChangeArrowheads="1" noChangeShapeType="1" noTextEdit="1"/>
              </p:cNvSpPr>
              <p:nvPr/>
            </p:nvSpPr>
            <p:spPr>
              <a:xfrm>
                <a:off x="6355656" y="1185223"/>
                <a:ext cx="5919587" cy="1176219"/>
              </a:xfrm>
              <a:prstGeom prst="rect">
                <a:avLst/>
              </a:prstGeom>
              <a:blipFill rotWithShape="0">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407390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10" name="Rectangle 9"/>
          <p:cNvSpPr/>
          <p:nvPr/>
        </p:nvSpPr>
        <p:spPr>
          <a:xfrm>
            <a:off x="1027158" y="1480946"/>
            <a:ext cx="10226312" cy="584775"/>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u="sng" dirty="0">
                <a:solidFill>
                  <a:srgbClr val="0070C0"/>
                </a:solidFill>
                <a:latin typeface="Helvetica Neue Thin" charset="0"/>
                <a:ea typeface="Helvetica Neue Thin" charset="0"/>
                <a:cs typeface="Helvetica Neue Thin" charset="0"/>
              </a:rPr>
              <a:t>Example</a:t>
            </a:r>
            <a:r>
              <a:rPr lang="en-US" sz="3200" dirty="0">
                <a:solidFill>
                  <a:srgbClr val="0070C0"/>
                </a:solidFill>
                <a:latin typeface="Helvetica Neue Thin" charset="0"/>
                <a:ea typeface="Helvetica Neue Thin" charset="0"/>
                <a:cs typeface="Helvetica Neue Thin" charset="0"/>
              </a:rPr>
              <a:t>: Sample Covariance = </a:t>
            </a:r>
          </a:p>
        </p:txBody>
      </p:sp>
      <p:sp>
        <p:nvSpPr>
          <p:cNvPr id="9" name="Rectangle 8"/>
          <p:cNvSpPr/>
          <p:nvPr/>
        </p:nvSpPr>
        <p:spPr>
          <a:xfrm>
            <a:off x="-7100550" y="645204"/>
            <a:ext cx="119827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Function example</a:t>
            </a:r>
            <a:endParaRPr lang="en-US" sz="3600" dirty="0">
              <a:solidFill>
                <a:schemeClr val="bg1"/>
              </a:solidFill>
              <a:latin typeface="Avenir Book" charset="0"/>
              <a:ea typeface="Avenir Book" charset="0"/>
              <a:cs typeface="Avenir Book" charset="0"/>
            </a:endParaRPr>
          </a:p>
        </p:txBody>
      </p:sp>
      <p:sp>
        <p:nvSpPr>
          <p:cNvPr id="18" name="Rectangle 17"/>
          <p:cNvSpPr/>
          <p:nvPr/>
        </p:nvSpPr>
        <p:spPr>
          <a:xfrm>
            <a:off x="1027159" y="2434523"/>
            <a:ext cx="10517142" cy="3477875"/>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#The real COV</a:t>
            </a:r>
          </a:p>
          <a:p>
            <a:pPr marL="571500" lvl="0" indent="-571500"/>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cov</a:t>
            </a:r>
            <a:r>
              <a:rPr lang="en-US" sz="2000" dirty="0">
                <a:latin typeface="Courier New" charset="0"/>
                <a:ea typeface="Courier New" charset="0"/>
                <a:cs typeface="Courier New" charset="0"/>
              </a:rPr>
              <a:t>(x, y)</a:t>
            </a:r>
          </a:p>
          <a:p>
            <a:pPr marL="571500" lvl="0" indent="-571500"/>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#Function</a:t>
            </a:r>
          </a:p>
          <a:p>
            <a:pPr marL="571500" lvl="0" indent="-571500"/>
            <a:r>
              <a:rPr lang="en-US" sz="2000" dirty="0">
                <a:latin typeface="Courier New" charset="0"/>
                <a:ea typeface="Courier New" charset="0"/>
                <a:cs typeface="Courier New" charset="0"/>
              </a:rPr>
              <a:t>	cov2 &lt;- function(x, y){   </a:t>
            </a:r>
          </a:p>
          <a:p>
            <a:pPr marL="571500" lvl="0" indent="-571500"/>
            <a:r>
              <a:rPr lang="en-US" sz="2000" dirty="0">
                <a:latin typeface="Courier New" charset="0"/>
                <a:ea typeface="Courier New" charset="0"/>
                <a:cs typeface="Courier New" charset="0"/>
              </a:rPr>
              <a:t>			z &lt;- sum((x - mean(x)) * (y - mean(y))) / (length(x)-1)   </a:t>
            </a:r>
          </a:p>
          <a:p>
            <a:pPr marL="571500" lvl="0" indent="-571500"/>
            <a:r>
              <a:rPr lang="en-US" sz="2000" dirty="0">
                <a:latin typeface="Courier New" charset="0"/>
                <a:ea typeface="Courier New" charset="0"/>
                <a:cs typeface="Courier New" charset="0"/>
              </a:rPr>
              <a:t>			return(z)</a:t>
            </a:r>
          </a:p>
          <a:p>
            <a:pPr marL="571500" lvl="0" indent="-571500"/>
            <a:r>
              <a:rPr lang="en-US" sz="2000" dirty="0">
                <a:latin typeface="Courier New" charset="0"/>
                <a:ea typeface="Courier New" charset="0"/>
                <a:cs typeface="Courier New" charset="0"/>
              </a:rPr>
              <a:t>	}</a:t>
            </a:r>
          </a:p>
          <a:p>
            <a:pPr marL="571500" lvl="0" indent="-571500"/>
            <a:endParaRPr lang="en-US" sz="2000" dirty="0">
              <a:latin typeface="Courier New" charset="0"/>
              <a:ea typeface="Courier New" charset="0"/>
              <a:cs typeface="Courier New" charset="0"/>
            </a:endParaRPr>
          </a:p>
          <a:p>
            <a:pPr marL="571500" lvl="0" indent="-571500"/>
            <a:r>
              <a:rPr lang="en-US" sz="2000" dirty="0">
                <a:latin typeface="Courier New" charset="0"/>
                <a:ea typeface="Courier New" charset="0"/>
                <a:cs typeface="Courier New" charset="0"/>
              </a:rPr>
              <a:t>#Check</a:t>
            </a:r>
          </a:p>
          <a:p>
            <a:pPr marL="571500" lvl="0" indent="-571500"/>
            <a:r>
              <a:rPr lang="en-US" sz="2000" dirty="0">
                <a:latin typeface="Courier New" charset="0"/>
                <a:ea typeface="Courier New" charset="0"/>
                <a:cs typeface="Courier New" charset="0"/>
              </a:rPr>
              <a:t>	cov2(x, y)</a:t>
            </a:r>
          </a:p>
        </p:txBody>
      </p:sp>
      <mc:AlternateContent xmlns:mc="http://schemas.openxmlformats.org/markup-compatibility/2006" xmlns:a14="http://schemas.microsoft.com/office/drawing/2010/main">
        <mc:Choice Requires="a14">
          <p:sp>
            <p:nvSpPr>
              <p:cNvPr id="12" name="TextBox 11"/>
              <p:cNvSpPr txBox="1"/>
              <p:nvPr/>
            </p:nvSpPr>
            <p:spPr>
              <a:xfrm>
                <a:off x="6355656" y="1185223"/>
                <a:ext cx="5919587" cy="11762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charset="0"/>
                        </a:rPr>
                        <m:t>𝑐𝑜𝑣</m:t>
                      </m:r>
                      <m:r>
                        <a:rPr lang="en-US" sz="2800" b="0" i="1" smtClean="0">
                          <a:latin typeface="Cambria Math" charset="0"/>
                        </a:rPr>
                        <m:t>(</m:t>
                      </m:r>
                      <m:r>
                        <a:rPr lang="en-US" sz="2800" b="0" i="1" smtClean="0">
                          <a:latin typeface="Cambria Math" charset="0"/>
                        </a:rPr>
                        <m:t>𝑋</m:t>
                      </m:r>
                      <m:r>
                        <a:rPr lang="en-US" sz="2800" b="0" i="1" smtClean="0">
                          <a:latin typeface="Cambria Math" charset="0"/>
                        </a:rPr>
                        <m:t>,</m:t>
                      </m:r>
                      <m:r>
                        <a:rPr lang="en-US" sz="2800" b="0" i="1" smtClean="0">
                          <a:latin typeface="Cambria Math" charset="0"/>
                        </a:rPr>
                        <m:t>𝑌</m:t>
                      </m:r>
                      <m:r>
                        <a:rPr lang="en-US" sz="2800" b="0" i="1" smtClean="0">
                          <a:latin typeface="Cambria Math" charset="0"/>
                        </a:rPr>
                        <m:t>)= </m:t>
                      </m:r>
                      <m:f>
                        <m:fPr>
                          <m:ctrlPr>
                            <a:rPr lang="bg-BG" sz="2800" b="0" i="1" smtClean="0">
                              <a:latin typeface="Cambria Math" panose="02040503050406030204" pitchFamily="18" charset="0"/>
                              <a:ea typeface="Cambria Math" charset="0"/>
                              <a:cs typeface="Cambria Math" charset="0"/>
                            </a:rPr>
                          </m:ctrlPr>
                        </m:fPr>
                        <m:num>
                          <m:r>
                            <a:rPr lang="en-US" sz="2800" b="0" i="1" smtClean="0">
                              <a:latin typeface="Cambria Math" charset="0"/>
                              <a:ea typeface="Cambria Math" charset="0"/>
                              <a:cs typeface="Cambria Math" charset="0"/>
                            </a:rPr>
                            <m:t>1</m:t>
                          </m:r>
                        </m:num>
                        <m:den>
                          <m:r>
                            <a:rPr lang="en-US" sz="2800" b="0" i="1" smtClean="0">
                              <a:latin typeface="Cambria Math" charset="0"/>
                              <a:ea typeface="Cambria Math" charset="0"/>
                              <a:cs typeface="Cambria Math" charset="0"/>
                            </a:rPr>
                            <m:t>𝑛</m:t>
                          </m:r>
                        </m:den>
                      </m:f>
                      <m:nary>
                        <m:naryPr>
                          <m:chr m:val="∑"/>
                          <m:ctrlPr>
                            <a:rPr lang="is-IS" sz="2800" i="1">
                              <a:latin typeface="Cambria Math" panose="02040503050406030204" pitchFamily="18" charset="0"/>
                              <a:ea typeface="Cambria Math" charset="0"/>
                              <a:cs typeface="Cambria Math" charset="0"/>
                            </a:rPr>
                          </m:ctrlPr>
                        </m:naryPr>
                        <m:sub>
                          <m:r>
                            <m:rPr>
                              <m:brk m:alnAt="23"/>
                            </m:rPr>
                            <a:rPr lang="en-US" sz="2800" i="1">
                              <a:latin typeface="Cambria Math" charset="0"/>
                              <a:ea typeface="Cambria Math" charset="0"/>
                              <a:cs typeface="Cambria Math" charset="0"/>
                            </a:rPr>
                            <m:t>𝑖</m:t>
                          </m:r>
                          <m:r>
                            <a:rPr lang="en-US" sz="2800" i="1">
                              <a:latin typeface="Cambria Math" charset="0"/>
                              <a:ea typeface="Cambria Math" charset="0"/>
                              <a:cs typeface="Cambria Math" charset="0"/>
                            </a:rPr>
                            <m:t>=1</m:t>
                          </m:r>
                        </m:sub>
                        <m:sup>
                          <m:r>
                            <a:rPr lang="en-US" sz="2800" i="1">
                              <a:latin typeface="Cambria Math" charset="0"/>
                              <a:ea typeface="Cambria Math" charset="0"/>
                              <a:cs typeface="Cambria Math" charset="0"/>
                            </a:rPr>
                            <m:t>𝑛</m:t>
                          </m:r>
                        </m:sup>
                        <m:e>
                          <m:r>
                            <a:rPr lang="en-US" sz="2800" b="0" i="1" smtClean="0">
                              <a:latin typeface="Cambria Math" charset="0"/>
                              <a:ea typeface="Cambria Math" charset="0"/>
                              <a:cs typeface="Cambria Math" charset="0"/>
                            </a:rPr>
                            <m:t>(</m:t>
                          </m:r>
                          <m:sSub>
                            <m:sSubPr>
                              <m:ctrlPr>
                                <a:rPr lang="en-US" sz="2800" b="0" i="1" smtClean="0">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𝑥</m:t>
                              </m:r>
                            </m:e>
                            <m:sub>
                              <m:r>
                                <a:rPr lang="en-US" sz="2800" b="0" i="1" smtClean="0">
                                  <a:latin typeface="Cambria Math" charset="0"/>
                                  <a:ea typeface="Cambria Math" charset="0"/>
                                  <a:cs typeface="Cambria Math" charset="0"/>
                                </a:rPr>
                                <m:t>𝑖</m:t>
                              </m:r>
                            </m:sub>
                          </m:sSub>
                          <m:r>
                            <a:rPr lang="en-US" sz="2800" b="0" i="1" smtClean="0">
                              <a:latin typeface="Cambria Math" charset="0"/>
                              <a:ea typeface="Cambria Math" charset="0"/>
                              <a:cs typeface="Cambria Math" charset="0"/>
                            </a:rPr>
                            <m:t>−</m:t>
                          </m:r>
                          <m:acc>
                            <m:accPr>
                              <m:chr m:val="̅"/>
                              <m:ctrlPr>
                                <a:rPr lang="en-US" sz="2800" b="0" i="1" smtClean="0">
                                  <a:latin typeface="Cambria Math" panose="02040503050406030204" pitchFamily="18" charset="0"/>
                                  <a:ea typeface="Cambria Math" charset="0"/>
                                  <a:cs typeface="Cambria Math" charset="0"/>
                                </a:rPr>
                              </m:ctrlPr>
                            </m:accPr>
                            <m:e>
                              <m:r>
                                <a:rPr lang="en-US" sz="2800" b="0" i="1" smtClean="0">
                                  <a:latin typeface="Cambria Math" charset="0"/>
                                  <a:ea typeface="Cambria Math" charset="0"/>
                                  <a:cs typeface="Cambria Math" charset="0"/>
                                </a:rPr>
                                <m:t>𝑥</m:t>
                              </m:r>
                            </m:e>
                          </m:acc>
                          <m:r>
                            <a:rPr lang="en-US" sz="2800" b="0" i="1" smtClean="0">
                              <a:latin typeface="Cambria Math" charset="0"/>
                              <a:ea typeface="Cambria Math" charset="0"/>
                              <a:cs typeface="Cambria Math" charset="0"/>
                            </a:rPr>
                            <m:t>)</m:t>
                          </m:r>
                          <m:r>
                            <a:rPr lang="en-US" sz="2800" i="1">
                              <a:latin typeface="Cambria Math" charset="0"/>
                              <a:ea typeface="Cambria Math" charset="0"/>
                              <a:cs typeface="Cambria Math" charset="0"/>
                            </a:rPr>
                            <m:t>(</m:t>
                          </m:r>
                          <m:sSub>
                            <m:sSubPr>
                              <m:ctrlPr>
                                <a:rPr lang="en-US" sz="2800" i="1">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𝑦</m:t>
                              </m:r>
                            </m:e>
                            <m:sub>
                              <m:r>
                                <a:rPr lang="en-US" sz="2800" i="1">
                                  <a:latin typeface="Cambria Math" charset="0"/>
                                  <a:ea typeface="Cambria Math" charset="0"/>
                                  <a:cs typeface="Cambria Math" charset="0"/>
                                </a:rPr>
                                <m:t>𝑖</m:t>
                              </m:r>
                            </m:sub>
                          </m:sSub>
                          <m:r>
                            <a:rPr lang="en-US" sz="2800" i="1">
                              <a:latin typeface="Cambria Math" charset="0"/>
                              <a:ea typeface="Cambria Math" charset="0"/>
                              <a:cs typeface="Cambria Math" charset="0"/>
                            </a:rPr>
                            <m:t>−</m:t>
                          </m:r>
                          <m:acc>
                            <m:accPr>
                              <m:chr m:val="̅"/>
                              <m:ctrlPr>
                                <a:rPr lang="en-US" sz="2800" i="1">
                                  <a:latin typeface="Cambria Math" panose="02040503050406030204" pitchFamily="18" charset="0"/>
                                  <a:ea typeface="Cambria Math" charset="0"/>
                                  <a:cs typeface="Cambria Math" charset="0"/>
                                </a:rPr>
                              </m:ctrlPr>
                            </m:accPr>
                            <m:e>
                              <m:r>
                                <a:rPr lang="en-US" sz="2800" b="0" i="1" smtClean="0">
                                  <a:latin typeface="Cambria Math" charset="0"/>
                                  <a:ea typeface="Cambria Math" charset="0"/>
                                  <a:cs typeface="Cambria Math" charset="0"/>
                                </a:rPr>
                                <m:t>𝑦</m:t>
                              </m:r>
                            </m:e>
                          </m:acc>
                          <m:r>
                            <a:rPr lang="en-US" sz="2800" i="1">
                              <a:latin typeface="Cambria Math" charset="0"/>
                              <a:ea typeface="Cambria Math" charset="0"/>
                              <a:cs typeface="Cambria Math" charset="0"/>
                            </a:rPr>
                            <m:t>)</m:t>
                          </m:r>
                        </m:e>
                      </m:nary>
                    </m:oMath>
                  </m:oMathPara>
                </a14:m>
                <a:endParaRPr lang="en-US" sz="2800" dirty="0"/>
              </a:p>
            </p:txBody>
          </p:sp>
        </mc:Choice>
        <mc:Fallback xmlns="">
          <p:sp>
            <p:nvSpPr>
              <p:cNvPr id="12" name="TextBox 11"/>
              <p:cNvSpPr txBox="1">
                <a:spLocks noRot="1" noChangeAspect="1" noMove="1" noResize="1" noEditPoints="1" noAdjustHandles="1" noChangeArrowheads="1" noChangeShapeType="1" noTextEdit="1"/>
              </p:cNvSpPr>
              <p:nvPr/>
            </p:nvSpPr>
            <p:spPr>
              <a:xfrm>
                <a:off x="6355656" y="1185223"/>
                <a:ext cx="5919587" cy="1176219"/>
              </a:xfrm>
              <a:prstGeom prst="rect">
                <a:avLst/>
              </a:prstGeom>
              <a:blipFill rotWithShape="0">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2964477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7" name="Rectangle 6"/>
          <p:cNvSpPr/>
          <p:nvPr/>
        </p:nvSpPr>
        <p:spPr>
          <a:xfrm>
            <a:off x="1027158" y="2901088"/>
            <a:ext cx="9743541" cy="2862322"/>
          </a:xfrm>
          <a:prstGeom prst="rect">
            <a:avLst/>
          </a:prstGeom>
          <a:solidFill>
            <a:schemeClr val="bg1">
              <a:lumMod val="95000"/>
            </a:schemeClr>
          </a:solidFill>
        </p:spPr>
        <p:txBody>
          <a:bodyPr wrap="square">
            <a:spAutoFit/>
          </a:bodyPr>
          <a:lstStyle/>
          <a:p>
            <a:pPr marL="571500" lvl="0" indent="-571500"/>
            <a:r>
              <a:rPr lang="en-US" sz="2000" dirty="0">
                <a:latin typeface="Courier New" charset="0"/>
                <a:ea typeface="Courier New" charset="0"/>
                <a:cs typeface="Courier New" charset="0"/>
              </a:rPr>
              <a:t>n0 &lt;- 0</a:t>
            </a:r>
          </a:p>
          <a:p>
            <a:pPr marL="571500" lvl="0" indent="-571500"/>
            <a:r>
              <a:rPr lang="en-US" sz="2000" dirty="0">
                <a:latin typeface="Courier New" charset="0"/>
                <a:ea typeface="Courier New" charset="0"/>
                <a:cs typeface="Courier New" charset="0"/>
              </a:rPr>
              <a:t>n1 &lt;- 1</a:t>
            </a:r>
          </a:p>
          <a:p>
            <a:pPr marL="571500" lvl="0" indent="-571500"/>
            <a:r>
              <a:rPr lang="en-US" sz="2000" dirty="0">
                <a:latin typeface="Courier New" charset="0"/>
                <a:ea typeface="Courier New" charset="0"/>
                <a:cs typeface="Courier New" charset="0"/>
              </a:rPr>
              <a:t>f &lt;- 0</a:t>
            </a:r>
          </a:p>
          <a:p>
            <a:pPr marL="571500" lvl="0" indent="-571500"/>
            <a:r>
              <a:rPr lang="en-US" sz="2000" dirty="0">
                <a:latin typeface="Courier New" charset="0"/>
                <a:ea typeface="Courier New" charset="0"/>
                <a:cs typeface="Courier New" charset="0"/>
              </a:rPr>
              <a:t>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1:99){</a:t>
            </a:r>
          </a:p>
          <a:p>
            <a:pPr marL="571500" lvl="0" indent="-571500"/>
            <a:r>
              <a:rPr lang="en-US" sz="2000" dirty="0">
                <a:latin typeface="Courier New" charset="0"/>
                <a:ea typeface="Courier New" charset="0"/>
                <a:cs typeface="Courier New" charset="0"/>
              </a:rPr>
              <a:t>	f &lt;- n0 + n1</a:t>
            </a:r>
          </a:p>
          <a:p>
            <a:pPr marL="571500" lvl="0" indent="-571500"/>
            <a:r>
              <a:rPr lang="en-US" sz="2000" dirty="0">
                <a:latin typeface="Courier New" charset="0"/>
                <a:ea typeface="Courier New" charset="0"/>
                <a:cs typeface="Courier New" charset="0"/>
              </a:rPr>
              <a:t>	n0 &lt;- n1</a:t>
            </a:r>
          </a:p>
          <a:p>
            <a:pPr marL="571500" lvl="0" indent="-571500"/>
            <a:r>
              <a:rPr lang="en-US" sz="2000" dirty="0">
                <a:latin typeface="Courier New" charset="0"/>
                <a:ea typeface="Courier New" charset="0"/>
                <a:cs typeface="Courier New" charset="0"/>
              </a:rPr>
              <a:t>	n1 &lt;- f</a:t>
            </a:r>
          </a:p>
          <a:p>
            <a:pPr marL="571500" lvl="0" indent="-571500"/>
            <a:r>
              <a:rPr lang="en-US" sz="2000" dirty="0">
                <a:latin typeface="Courier New" charset="0"/>
                <a:ea typeface="Courier New" charset="0"/>
                <a:cs typeface="Courier New" charset="0"/>
              </a:rPr>
              <a:t>}</a:t>
            </a:r>
          </a:p>
          <a:p>
            <a:pPr marL="571500" lvl="0" indent="-571500"/>
            <a:endParaRPr lang="en-US" sz="2000" dirty="0">
              <a:latin typeface="Courier New" charset="0"/>
              <a:ea typeface="Courier New" charset="0"/>
              <a:cs typeface="Courier New" charset="0"/>
            </a:endParaRPr>
          </a:p>
        </p:txBody>
      </p:sp>
      <p:sp>
        <p:nvSpPr>
          <p:cNvPr id="8" name="Rectangle 7"/>
          <p:cNvSpPr/>
          <p:nvPr/>
        </p:nvSpPr>
        <p:spPr>
          <a:xfrm>
            <a:off x="-7100550" y="645204"/>
            <a:ext cx="119827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Function: exercise</a:t>
            </a:r>
            <a:endParaRPr lang="en-US" sz="3600" dirty="0">
              <a:solidFill>
                <a:schemeClr val="bg1"/>
              </a:solidFill>
              <a:latin typeface="Avenir Book" charset="0"/>
              <a:ea typeface="Avenir Book" charset="0"/>
              <a:cs typeface="Avenir Book" charset="0"/>
            </a:endParaRPr>
          </a:p>
        </p:txBody>
      </p:sp>
      <p:sp>
        <p:nvSpPr>
          <p:cNvPr id="10" name="Rectangle 9"/>
          <p:cNvSpPr/>
          <p:nvPr/>
        </p:nvSpPr>
        <p:spPr>
          <a:xfrm>
            <a:off x="1027158" y="1767302"/>
            <a:ext cx="10226312" cy="1077218"/>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tabLst/>
              <a:defRPr/>
            </a:pPr>
            <a:r>
              <a:rPr lang="en-US" sz="3200" dirty="0">
                <a:solidFill>
                  <a:srgbClr val="0070C0"/>
                </a:solidFill>
                <a:latin typeface="Helvetica Neue Thin" charset="0"/>
                <a:ea typeface="Helvetica Neue Thin" charset="0"/>
                <a:cs typeface="Helvetica Neue Thin" charset="0"/>
              </a:rPr>
              <a:t>Convert the Fibonacci sequence into a function </a:t>
            </a:r>
            <a:r>
              <a:rPr lang="en-US" sz="3200" dirty="0" err="1">
                <a:solidFill>
                  <a:srgbClr val="0070C0"/>
                </a:solidFill>
                <a:latin typeface="Helvetica Neue Thin" charset="0"/>
                <a:ea typeface="Helvetica Neue Thin" charset="0"/>
                <a:cs typeface="Helvetica Neue Thin" charset="0"/>
              </a:rPr>
              <a:t>fibseq</a:t>
            </a:r>
            <a:r>
              <a:rPr lang="en-US" sz="3200" dirty="0">
                <a:solidFill>
                  <a:srgbClr val="0070C0"/>
                </a:solidFill>
                <a:latin typeface="Helvetica Neue Thin" charset="0"/>
                <a:ea typeface="Helvetica Neue Thin" charset="0"/>
                <a:cs typeface="Helvetica Neue Thin" charset="0"/>
              </a:rPr>
              <a:t>() with parameters n0, n1, and high (nth number)</a:t>
            </a:r>
          </a:p>
        </p:txBody>
      </p:sp>
    </p:spTree>
    <p:extLst>
      <p:ext uri="{BB962C8B-B14F-4D97-AF65-F5344CB8AC3E}">
        <p14:creationId xmlns:p14="http://schemas.microsoft.com/office/powerpoint/2010/main" val="6698372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58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Functions</a:t>
            </a:r>
          </a:p>
        </p:txBody>
      </p:sp>
      <p:sp>
        <p:nvSpPr>
          <p:cNvPr id="18" name="Rectangle 17"/>
          <p:cNvSpPr/>
          <p:nvPr/>
        </p:nvSpPr>
        <p:spPr>
          <a:xfrm>
            <a:off x="1343749" y="1480681"/>
            <a:ext cx="9909721" cy="4708981"/>
          </a:xfrm>
          <a:prstGeom prst="rect">
            <a:avLst/>
          </a:prstGeom>
          <a:solidFill>
            <a:schemeClr val="bg1">
              <a:lumMod val="95000"/>
            </a:schemeClr>
          </a:solidFill>
        </p:spPr>
        <p:txBody>
          <a:bodyPr wrap="square">
            <a:spAutoFit/>
          </a:bodyPr>
          <a:lstStyle/>
          <a:p>
            <a:pPr marL="571500" lvl="0" indent="-571500"/>
            <a:r>
              <a:rPr lang="en-US" sz="2000" dirty="0" err="1">
                <a:latin typeface="Courier New" charset="0"/>
                <a:ea typeface="Courier New" charset="0"/>
                <a:cs typeface="Courier New" charset="0"/>
              </a:rPr>
              <a:t>fibseq</a:t>
            </a:r>
            <a:r>
              <a:rPr lang="en-US" sz="2000" dirty="0">
                <a:latin typeface="Courier New" charset="0"/>
                <a:ea typeface="Courier New" charset="0"/>
                <a:cs typeface="Courier New" charset="0"/>
              </a:rPr>
              <a:t> &lt;- function(n0, n1, high){</a:t>
            </a:r>
          </a:p>
          <a:p>
            <a:pPr marL="571500" lvl="0" indent="-571500"/>
            <a:r>
              <a:rPr lang="en-US" sz="2000" dirty="0">
                <a:latin typeface="Courier New" charset="0"/>
                <a:ea typeface="Courier New" charset="0"/>
                <a:cs typeface="Courier New" charset="0"/>
              </a:rPr>
              <a:t>	# </a:t>
            </a:r>
            <a:r>
              <a:rPr lang="en-US" sz="2000" dirty="0" err="1">
                <a:latin typeface="Courier New" charset="0"/>
                <a:ea typeface="Courier New" charset="0"/>
                <a:cs typeface="Courier New" charset="0"/>
              </a:rPr>
              <a:t>Desc</a:t>
            </a:r>
            <a:r>
              <a:rPr lang="en-US" sz="2000" dirty="0">
                <a:latin typeface="Courier New" charset="0"/>
                <a:ea typeface="Courier New" charset="0"/>
                <a:cs typeface="Courier New" charset="0"/>
              </a:rPr>
              <a:t>: returns Fibonacci sequence to the nth position</a:t>
            </a:r>
          </a:p>
          <a:p>
            <a:pPr marL="571500" lvl="0" indent="-571500"/>
            <a:r>
              <a:rPr lang="en-US" sz="2000" dirty="0">
                <a:latin typeface="Courier New" charset="0"/>
                <a:ea typeface="Courier New" charset="0"/>
                <a:cs typeface="Courier New" charset="0"/>
              </a:rPr>
              <a:t>	# </a:t>
            </a:r>
            <a:r>
              <a:rPr lang="en-US" sz="2000" dirty="0" err="1">
                <a:latin typeface="Courier New" charset="0"/>
                <a:ea typeface="Courier New" charset="0"/>
                <a:cs typeface="Courier New" charset="0"/>
              </a:rPr>
              <a:t>Args</a:t>
            </a:r>
            <a:r>
              <a:rPr lang="en-US" sz="2000" dirty="0">
                <a:latin typeface="Courier New" charset="0"/>
                <a:ea typeface="Courier New" charset="0"/>
                <a:cs typeface="Courier New" charset="0"/>
              </a:rPr>
              <a:t>: </a:t>
            </a:r>
          </a:p>
          <a:p>
            <a:pPr marL="571500" lvl="0" indent="-571500"/>
            <a:r>
              <a:rPr lang="en-US" sz="2000" dirty="0">
                <a:latin typeface="Courier New" charset="0"/>
                <a:ea typeface="Courier New" charset="0"/>
                <a:cs typeface="Courier New" charset="0"/>
              </a:rPr>
              <a:t>	#   n0 = first number in sequence</a:t>
            </a:r>
          </a:p>
          <a:p>
            <a:pPr marL="571500" lvl="0" indent="-571500"/>
            <a:r>
              <a:rPr lang="en-US" sz="2000" dirty="0">
                <a:latin typeface="Courier New" charset="0"/>
                <a:ea typeface="Courier New" charset="0"/>
                <a:cs typeface="Courier New" charset="0"/>
              </a:rPr>
              <a:t>	#   n1 = second number in sequence</a:t>
            </a:r>
          </a:p>
          <a:p>
            <a:pPr marL="571500" lvl="0" indent="-571500"/>
            <a:r>
              <a:rPr lang="en-US" sz="2000" dirty="0">
                <a:latin typeface="Courier New" charset="0"/>
                <a:ea typeface="Courier New" charset="0"/>
                <a:cs typeface="Courier New" charset="0"/>
              </a:rPr>
              <a:t>	# 	  high = nth position</a:t>
            </a:r>
          </a:p>
          <a:p>
            <a:pPr marL="571500" lvl="0" indent="-571500"/>
            <a:r>
              <a:rPr lang="en-US" sz="2000" dirty="0">
                <a:latin typeface="Courier New" charset="0"/>
                <a:ea typeface="Courier New" charset="0"/>
                <a:cs typeface="Courier New" charset="0"/>
              </a:rPr>
              <a:t> </a:t>
            </a:r>
          </a:p>
          <a:p>
            <a:pPr marL="571500" lvl="0" indent="-571500"/>
            <a:r>
              <a:rPr lang="en-US" sz="2000" dirty="0">
                <a:latin typeface="Courier New" charset="0"/>
                <a:ea typeface="Courier New" charset="0"/>
                <a:cs typeface="Courier New" charset="0"/>
              </a:rPr>
              <a:t>	f &lt;- 0</a:t>
            </a:r>
          </a:p>
          <a:p>
            <a:pPr marL="571500" lvl="0" indent="-571500"/>
            <a:r>
              <a:rPr lang="en-US" sz="2000" dirty="0">
                <a:latin typeface="Courier New" charset="0"/>
                <a:ea typeface="Courier New" charset="0"/>
                <a:cs typeface="Courier New" charset="0"/>
              </a:rPr>
              <a:t>	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1:(high - 1)){</a:t>
            </a:r>
          </a:p>
          <a:p>
            <a:pPr marL="571500" lvl="0" indent="-571500"/>
            <a:r>
              <a:rPr lang="en-US" sz="2000" dirty="0">
                <a:latin typeface="Courier New" charset="0"/>
                <a:ea typeface="Courier New" charset="0"/>
                <a:cs typeface="Courier New" charset="0"/>
              </a:rPr>
              <a:t>		f &lt;- n0 + n1</a:t>
            </a:r>
          </a:p>
          <a:p>
            <a:pPr marL="571500" lvl="0" indent="-571500"/>
            <a:r>
              <a:rPr lang="en-US" sz="2000" dirty="0">
                <a:latin typeface="Courier New" charset="0"/>
                <a:ea typeface="Courier New" charset="0"/>
                <a:cs typeface="Courier New" charset="0"/>
              </a:rPr>
              <a:t>		n0 &lt;- n1</a:t>
            </a:r>
          </a:p>
          <a:p>
            <a:pPr marL="571500" lvl="0" indent="-571500"/>
            <a:r>
              <a:rPr lang="en-US" sz="2000" dirty="0">
                <a:latin typeface="Courier New" charset="0"/>
                <a:ea typeface="Courier New" charset="0"/>
                <a:cs typeface="Courier New" charset="0"/>
              </a:rPr>
              <a:t>		n1 &lt;- f</a:t>
            </a:r>
          </a:p>
          <a:p>
            <a:pPr marL="571500" lvl="0" indent="-571500"/>
            <a:r>
              <a:rPr lang="en-US" sz="2000" dirty="0">
                <a:latin typeface="Courier New" charset="0"/>
                <a:ea typeface="Courier New" charset="0"/>
                <a:cs typeface="Courier New" charset="0"/>
              </a:rPr>
              <a:t>	}</a:t>
            </a:r>
          </a:p>
          <a:p>
            <a:pPr marL="571500" lvl="0" indent="-571500"/>
            <a:r>
              <a:rPr lang="en-US" sz="2000" dirty="0">
                <a:latin typeface="Courier New" charset="0"/>
                <a:ea typeface="Courier New" charset="0"/>
                <a:cs typeface="Courier New" charset="0"/>
              </a:rPr>
              <a:t>	return(f)</a:t>
            </a:r>
          </a:p>
          <a:p>
            <a:pPr marL="571500" lvl="0" indent="-571500"/>
            <a:r>
              <a:rPr lang="en-US" sz="2000" dirty="0">
                <a:latin typeface="Courier New" charset="0"/>
                <a:ea typeface="Courier New" charset="0"/>
                <a:cs typeface="Courier New" charset="0"/>
              </a:rPr>
              <a:t>}</a:t>
            </a:r>
          </a:p>
        </p:txBody>
      </p:sp>
      <p:sp>
        <p:nvSpPr>
          <p:cNvPr id="7" name="Rectangle 6"/>
          <p:cNvSpPr/>
          <p:nvPr/>
        </p:nvSpPr>
        <p:spPr>
          <a:xfrm>
            <a:off x="-7100550" y="645204"/>
            <a:ext cx="119827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Function: exercise</a:t>
            </a:r>
            <a:endParaRPr lang="en-US" sz="3600" dirty="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16963179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482"/>
            <a:ext cx="3028950" cy="707886"/>
          </a:xfrm>
          <a:prstGeom prst="rect">
            <a:avLst/>
          </a:prstGeom>
          <a:solidFill>
            <a:schemeClr val="accent5">
              <a:lumMod val="75000"/>
            </a:schemeClr>
          </a:solidFill>
        </p:spPr>
        <p:txBody>
          <a:bodyPr wrap="square" rtlCol="0">
            <a:spAutoFit/>
          </a:bodyPr>
          <a:lstStyle/>
          <a:p>
            <a:pPr lvl="1"/>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282" y="1886823"/>
            <a:ext cx="9226768" cy="3970318"/>
          </a:xfrm>
          <a:prstGeom prst="rect">
            <a:avLst/>
          </a:prstGeom>
          <a:noFill/>
        </p:spPr>
        <p:txBody>
          <a:bodyPr wrap="square" rtlCol="0">
            <a:spAutoFit/>
          </a:bodyPr>
          <a:lstStyle/>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Motivating Story</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Control Structures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Functions</a:t>
            </a:r>
          </a:p>
          <a:p>
            <a:pPr marL="571500" indent="-571500">
              <a:buFont typeface="Arial" charset="0"/>
              <a:buChar char="•"/>
            </a:pPr>
            <a:r>
              <a:rPr lang="en-US" sz="3600" b="1" dirty="0">
                <a:solidFill>
                  <a:schemeClr val="tx2"/>
                </a:solidFill>
                <a:latin typeface="Avenir Book" charset="0"/>
                <a:ea typeface="Avenir Book" charset="0"/>
                <a:cs typeface="Avenir Book" charset="0"/>
              </a:rPr>
              <a:t>Etiquette</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Code-along: Collaborative Filtering</a:t>
            </a:r>
          </a:p>
          <a:p>
            <a:pPr marL="571500" indent="-571500">
              <a:buFont typeface="Arial" charset="0"/>
              <a:buChar char="•"/>
            </a:pPr>
            <a:endParaRPr lang="en-US" sz="3600" dirty="0">
              <a:solidFill>
                <a:schemeClr val="tx2"/>
              </a:solidFill>
              <a:latin typeface="Avenir Book" charset="0"/>
              <a:ea typeface="Avenir Book" charset="0"/>
              <a:cs typeface="Avenir Book" charset="0"/>
            </a:endParaRPr>
          </a:p>
          <a:p>
            <a:pPr marL="571500" indent="-571500">
              <a:buFont typeface="Arial" charset="0"/>
              <a:buChar char="•"/>
            </a:pPr>
            <a:endParaRPr lang="en-US" sz="3600" dirty="0">
              <a:solidFill>
                <a:schemeClr val="tx2"/>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fld id="{068F4109-7BBC-ED48-834E-F2794D8279DA}" type="slidenum">
              <a:rPr lang="en-US" smtClean="0"/>
              <a:t>59</a:t>
            </a:fld>
            <a:endParaRPr lang="en-US"/>
          </a:p>
        </p:txBody>
      </p:sp>
      <p:sp>
        <p:nvSpPr>
          <p:cNvPr id="8" name="Rectangle 7"/>
          <p:cNvSpPr/>
          <p:nvPr/>
        </p:nvSpPr>
        <p:spPr>
          <a:xfrm>
            <a:off x="185753" y="6354246"/>
            <a:ext cx="5402697" cy="369332"/>
          </a:xfrm>
          <a:prstGeom prst="rect">
            <a:avLst/>
          </a:prstGeom>
        </p:spPr>
        <p:txBody>
          <a:bodyPr wrap="none">
            <a:spAutoFit/>
          </a:bodyPr>
          <a:lstStyle/>
          <a:p>
            <a:r>
              <a:rPr lang="en-US" dirty="0">
                <a:solidFill>
                  <a:schemeClr val="bg1">
                    <a:lumMod val="75000"/>
                  </a:schemeClr>
                </a:solidFill>
                <a:latin typeface="Avenir Book" charset="0"/>
                <a:ea typeface="Avenir Book" charset="0"/>
                <a:cs typeface="Avenir Book" charset="0"/>
              </a:rPr>
              <a:t>Intro to Data Science for Public Policy, Spring 2018</a:t>
            </a:r>
            <a:endParaRPr lang="en-US" dirty="0">
              <a:solidFill>
                <a:schemeClr val="bg1">
                  <a:lumMod val="75000"/>
                </a:schemeClr>
              </a:solidFill>
            </a:endParaRPr>
          </a:p>
        </p:txBody>
      </p:sp>
    </p:spTree>
    <p:extLst>
      <p:ext uri="{BB962C8B-B14F-4D97-AF65-F5344CB8AC3E}">
        <p14:creationId xmlns:p14="http://schemas.microsoft.com/office/powerpoint/2010/main" val="1984507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grpSp>
        <p:nvGrpSpPr>
          <p:cNvPr id="10" name="Group 9"/>
          <p:cNvGrpSpPr/>
          <p:nvPr/>
        </p:nvGrpSpPr>
        <p:grpSpPr>
          <a:xfrm>
            <a:off x="1396409" y="659220"/>
            <a:ext cx="10132946" cy="5231217"/>
            <a:chOff x="1353879" y="871871"/>
            <a:chExt cx="9131300" cy="4714109"/>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6129" r="-1304"/>
            <a:stretch/>
          </p:blipFill>
          <p:spPr>
            <a:xfrm>
              <a:off x="1353879" y="871871"/>
              <a:ext cx="9131300" cy="1179180"/>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3879" y="2051051"/>
              <a:ext cx="8980968" cy="3534929"/>
            </a:xfrm>
            <a:prstGeom prst="rect">
              <a:avLst/>
            </a:prstGeom>
            <a:ln>
              <a:noFill/>
            </a:ln>
            <a:effectLst>
              <a:outerShdw blurRad="292100" dist="139700" dir="2700000" algn="tl" rotWithShape="0">
                <a:srgbClr val="333333">
                  <a:alpha val="65000"/>
                </a:srgbClr>
              </a:outerShdw>
            </a:effectLst>
          </p:spPr>
        </p:pic>
      </p:grpSp>
    </p:spTree>
    <p:extLst>
      <p:ext uri="{BB962C8B-B14F-4D97-AF65-F5344CB8AC3E}">
        <p14:creationId xmlns:p14="http://schemas.microsoft.com/office/powerpoint/2010/main" val="2667682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18" name="Rectangle 17"/>
          <p:cNvSpPr/>
          <p:nvPr/>
        </p:nvSpPr>
        <p:spPr>
          <a:xfrm>
            <a:off x="657462" y="1643278"/>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Which is more readable?</a:t>
            </a:r>
          </a:p>
        </p:txBody>
      </p:sp>
      <p:sp>
        <p:nvSpPr>
          <p:cNvPr id="7" name="Rectangle 6"/>
          <p:cNvSpPr/>
          <p:nvPr/>
        </p:nvSpPr>
        <p:spPr>
          <a:xfrm>
            <a:off x="-7100550" y="645204"/>
            <a:ext cx="11982793"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Etiquette and Style</a:t>
            </a:r>
            <a:endParaRPr lang="en-US" sz="3600" dirty="0">
              <a:solidFill>
                <a:schemeClr val="bg1"/>
              </a:solidFill>
              <a:latin typeface="Avenir Book" charset="0"/>
              <a:ea typeface="Avenir Book" charset="0"/>
              <a:cs typeface="Avenir Book" charset="0"/>
            </a:endParaRPr>
          </a:p>
        </p:txBody>
      </p:sp>
      <p:sp>
        <p:nvSpPr>
          <p:cNvPr id="8" name="Rectangle 7"/>
          <p:cNvSpPr/>
          <p:nvPr/>
        </p:nvSpPr>
        <p:spPr>
          <a:xfrm>
            <a:off x="657463" y="2264413"/>
            <a:ext cx="3640218" cy="2862322"/>
          </a:xfrm>
          <a:prstGeom prst="rect">
            <a:avLst/>
          </a:prstGeom>
          <a:solidFill>
            <a:schemeClr val="bg1">
              <a:lumMod val="95000"/>
            </a:schemeClr>
          </a:solidFill>
        </p:spPr>
        <p:txBody>
          <a:bodyPr wrap="square">
            <a:spAutoFit/>
          </a:bodyPr>
          <a:lstStyle/>
          <a:p>
            <a:pPr marL="17463" lvl="0" indent="-17463"/>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 &lt;- 1; </a:t>
            </a:r>
            <a:r>
              <a:rPr lang="en-US" sz="2000" dirty="0" err="1">
                <a:latin typeface="Courier New" charset="0"/>
                <a:ea typeface="Courier New" charset="0"/>
                <a:cs typeface="Courier New" charset="0"/>
              </a:rPr>
              <a:t>arbitrarycalculation</a:t>
            </a:r>
            <a:r>
              <a:rPr lang="en-US" sz="2000" dirty="0">
                <a:latin typeface="Courier New" charset="0"/>
                <a:ea typeface="Courier New" charset="0"/>
                <a:cs typeface="Courier New" charset="0"/>
              </a:rPr>
              <a:t> &lt;- function(x){  return(sum(</a:t>
            </a:r>
            <a:r>
              <a:rPr lang="en-US" sz="2000" dirty="0" err="1">
                <a:latin typeface="Courier New" charset="0"/>
                <a:ea typeface="Courier New" charset="0"/>
                <a:cs typeface="Courier New" charset="0"/>
              </a:rPr>
              <a:t>runif</a:t>
            </a:r>
            <a:r>
              <a:rPr lang="en-US" sz="2000" dirty="0">
                <a:latin typeface="Courier New" charset="0"/>
                <a:ea typeface="Courier New" charset="0"/>
                <a:cs typeface="Courier New" charset="0"/>
              </a:rPr>
              <a:t>(x)))}for(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1:10){ </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 &lt;- </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a:t>
            </a:r>
            <a:r>
              <a:rPr lang="en-US" sz="2000" dirty="0" err="1">
                <a:latin typeface="Courier New" charset="0"/>
                <a:ea typeface="Courier New" charset="0"/>
                <a:cs typeface="Courier New" charset="0"/>
              </a:rPr>
              <a:t>arbitrarycalculation</a:t>
            </a:r>
            <a:r>
              <a:rPr lang="en-US" sz="2000" dirty="0">
                <a:latin typeface="Courier New" charset="0"/>
                <a:ea typeface="Courier New" charset="0"/>
                <a:cs typeface="Courier New" charset="0"/>
              </a:rPr>
              <a:t>(</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);print(</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a:t>
            </a:r>
          </a:p>
        </p:txBody>
      </p:sp>
      <p:sp>
        <p:nvSpPr>
          <p:cNvPr id="3" name="Rectangle 2"/>
          <p:cNvSpPr/>
          <p:nvPr/>
        </p:nvSpPr>
        <p:spPr>
          <a:xfrm>
            <a:off x="4882243" y="2264412"/>
            <a:ext cx="6748019" cy="4093428"/>
          </a:xfrm>
          <a:prstGeom prst="rect">
            <a:avLst/>
          </a:prstGeom>
          <a:solidFill>
            <a:schemeClr val="bg1">
              <a:lumMod val="95000"/>
            </a:schemeClr>
          </a:solidFill>
        </p:spPr>
        <p:txBody>
          <a:bodyPr wrap="square">
            <a:spAutoFit/>
          </a:bodyPr>
          <a:lstStyle/>
          <a:p>
            <a:pPr marL="17463" indent="-17463"/>
            <a:r>
              <a:rPr lang="en-US" sz="2000" dirty="0">
                <a:latin typeface="Courier New" charset="0"/>
                <a:ea typeface="Courier New" charset="0"/>
                <a:cs typeface="Courier New" charset="0"/>
              </a:rPr>
              <a:t>#Initiate with new value</a:t>
            </a:r>
          </a:p>
          <a:p>
            <a:pPr marL="17463" indent="-17463"/>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 &lt;- 1 </a:t>
            </a:r>
          </a:p>
          <a:p>
            <a:pPr marL="17463" indent="-17463"/>
            <a:endParaRPr lang="en-US" sz="2000" dirty="0">
              <a:latin typeface="Courier New" charset="0"/>
              <a:ea typeface="Courier New" charset="0"/>
              <a:cs typeface="Courier New" charset="0"/>
            </a:endParaRPr>
          </a:p>
          <a:p>
            <a:pPr marL="17463" indent="-17463"/>
            <a:r>
              <a:rPr lang="en-US" sz="2000" dirty="0">
                <a:latin typeface="Courier New" charset="0"/>
                <a:ea typeface="Courier New" charset="0"/>
                <a:cs typeface="Courier New" charset="0"/>
              </a:rPr>
              <a:t>#Write an arbitrary function to process</a:t>
            </a:r>
          </a:p>
          <a:p>
            <a:pPr marL="17463" indent="-17463"/>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arbitCalc</a:t>
            </a:r>
            <a:r>
              <a:rPr lang="en-US" sz="2000" dirty="0">
                <a:latin typeface="Courier New" charset="0"/>
                <a:ea typeface="Courier New" charset="0"/>
                <a:cs typeface="Courier New" charset="0"/>
              </a:rPr>
              <a:t> &lt;- function(x){      </a:t>
            </a:r>
          </a:p>
          <a:p>
            <a:pPr marL="17463" indent="-17463"/>
            <a:r>
              <a:rPr lang="en-US" sz="2000" dirty="0">
                <a:latin typeface="Courier New" charset="0"/>
                <a:ea typeface="Courier New" charset="0"/>
                <a:cs typeface="Courier New" charset="0"/>
              </a:rPr>
              <a:t>     return(sum(</a:t>
            </a:r>
            <a:r>
              <a:rPr lang="en-US" sz="2000" dirty="0" err="1">
                <a:latin typeface="Courier New" charset="0"/>
                <a:ea typeface="Courier New" charset="0"/>
                <a:cs typeface="Courier New" charset="0"/>
              </a:rPr>
              <a:t>runif</a:t>
            </a:r>
            <a:r>
              <a:rPr lang="en-US" sz="2000" dirty="0">
                <a:latin typeface="Courier New" charset="0"/>
                <a:ea typeface="Courier New" charset="0"/>
                <a:cs typeface="Courier New" charset="0"/>
              </a:rPr>
              <a:t>(x)))</a:t>
            </a:r>
          </a:p>
          <a:p>
            <a:pPr marL="17463" indent="-17463"/>
            <a:r>
              <a:rPr lang="en-US" sz="2000" dirty="0">
                <a:latin typeface="Courier New" charset="0"/>
                <a:ea typeface="Courier New" charset="0"/>
                <a:cs typeface="Courier New" charset="0"/>
              </a:rPr>
              <a:t>  }</a:t>
            </a:r>
          </a:p>
          <a:p>
            <a:pPr marL="17463" indent="-17463"/>
            <a:endParaRPr lang="en-US" sz="2000" dirty="0">
              <a:latin typeface="Courier New" charset="0"/>
              <a:ea typeface="Courier New" charset="0"/>
              <a:cs typeface="Courier New" charset="0"/>
            </a:endParaRPr>
          </a:p>
          <a:p>
            <a:pPr marL="17463" indent="-17463"/>
            <a:r>
              <a:rPr lang="en-US" sz="2000" dirty="0">
                <a:latin typeface="Courier New" charset="0"/>
                <a:ea typeface="Courier New" charset="0"/>
                <a:cs typeface="Courier New" charset="0"/>
              </a:rPr>
              <a:t>#Loop for 1 to 10</a:t>
            </a:r>
          </a:p>
          <a:p>
            <a:pPr marL="17463" indent="-17463"/>
            <a:r>
              <a:rPr lang="en-US" sz="2000" dirty="0">
                <a:latin typeface="Courier New" charset="0"/>
                <a:ea typeface="Courier New" charset="0"/>
                <a:cs typeface="Courier New" charset="0"/>
              </a:rPr>
              <a:t>  for(</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in 1:10){   </a:t>
            </a:r>
          </a:p>
          <a:p>
            <a:pPr marL="17463" indent="-17463"/>
            <a:r>
              <a:rPr lang="en-US" sz="2000" dirty="0">
                <a:latin typeface="Courier New" charset="0"/>
                <a:ea typeface="Courier New" charset="0"/>
                <a:cs typeface="Courier New" charset="0"/>
              </a:rPr>
              <a:t>    </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 &lt;- </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a:t>
            </a:r>
            <a:r>
              <a:rPr lang="en-US" sz="2000" dirty="0" err="1">
                <a:latin typeface="Courier New" charset="0"/>
                <a:ea typeface="Courier New" charset="0"/>
                <a:cs typeface="Courier New" charset="0"/>
              </a:rPr>
              <a:t>arbitCalc</a:t>
            </a:r>
            <a:r>
              <a:rPr lang="en-US" sz="2000" dirty="0">
                <a:latin typeface="Courier New" charset="0"/>
                <a:ea typeface="Courier New" charset="0"/>
                <a:cs typeface="Courier New" charset="0"/>
              </a:rPr>
              <a:t>(</a:t>
            </a:r>
            <a:r>
              <a:rPr lang="en-US" sz="2000" dirty="0" err="1">
                <a:latin typeface="Courier New" charset="0"/>
                <a:ea typeface="Courier New" charset="0"/>
                <a:cs typeface="Courier New" charset="0"/>
              </a:rPr>
              <a:t>i</a:t>
            </a:r>
            <a:r>
              <a:rPr lang="en-US" sz="2000" dirty="0">
                <a:latin typeface="Courier New" charset="0"/>
                <a:ea typeface="Courier New" charset="0"/>
                <a:cs typeface="Courier New" charset="0"/>
              </a:rPr>
              <a:t>)  </a:t>
            </a:r>
          </a:p>
          <a:p>
            <a:pPr marL="17463" indent="-17463"/>
            <a:r>
              <a:rPr lang="en-US" sz="2000" dirty="0">
                <a:latin typeface="Courier New" charset="0"/>
                <a:ea typeface="Courier New" charset="0"/>
                <a:cs typeface="Courier New" charset="0"/>
              </a:rPr>
              <a:t>    print(</a:t>
            </a:r>
            <a:r>
              <a:rPr lang="en-US" sz="2000" dirty="0" err="1">
                <a:latin typeface="Courier New" charset="0"/>
                <a:ea typeface="Courier New" charset="0"/>
                <a:cs typeface="Courier New" charset="0"/>
              </a:rPr>
              <a:t>base.value</a:t>
            </a:r>
            <a:r>
              <a:rPr lang="en-US" sz="2000" dirty="0">
                <a:latin typeface="Courier New" charset="0"/>
                <a:ea typeface="Courier New" charset="0"/>
                <a:cs typeface="Courier New" charset="0"/>
              </a:rPr>
              <a:t>)</a:t>
            </a:r>
          </a:p>
          <a:p>
            <a:pPr marL="17463" indent="-17463"/>
            <a:r>
              <a:rPr lang="en-US" sz="2000" dirty="0">
                <a:latin typeface="Courier New" charset="0"/>
                <a:ea typeface="Courier New" charset="0"/>
                <a:cs typeface="Courier New" charset="0"/>
              </a:rPr>
              <a:t>  }</a:t>
            </a:r>
          </a:p>
        </p:txBody>
      </p:sp>
    </p:spTree>
    <p:extLst>
      <p:ext uri="{BB962C8B-B14F-4D97-AF65-F5344CB8AC3E}">
        <p14:creationId xmlns:p14="http://schemas.microsoft.com/office/powerpoint/2010/main" val="20003400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7" name="Rectangle 6"/>
          <p:cNvSpPr/>
          <p:nvPr/>
        </p:nvSpPr>
        <p:spPr>
          <a:xfrm>
            <a:off x="-7100550" y="645204"/>
            <a:ext cx="15842214"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Unreadable code is unusable code</a:t>
            </a:r>
            <a:endParaRPr lang="en-US" sz="4000" dirty="0">
              <a:solidFill>
                <a:schemeClr val="bg1"/>
              </a:solidFill>
              <a:latin typeface="Avenir Book" charset="0"/>
              <a:ea typeface="Avenir Book" charset="0"/>
              <a:cs typeface="Avenir Book" charset="0"/>
            </a:endParaRPr>
          </a:p>
        </p:txBody>
      </p:sp>
      <p:sp>
        <p:nvSpPr>
          <p:cNvPr id="9" name="Rectangle 8"/>
          <p:cNvSpPr/>
          <p:nvPr/>
        </p:nvSpPr>
        <p:spPr>
          <a:xfrm>
            <a:off x="1008870" y="1803878"/>
            <a:ext cx="10794728" cy="3416320"/>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The point of writing code is so that it can be re-used and transparently codify your workflow.</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i="1" u="sng" dirty="0">
                <a:solidFill>
                  <a:srgbClr val="0070C0"/>
                </a:solidFill>
                <a:latin typeface="Helvetica Neue Thin" charset="0"/>
                <a:ea typeface="Helvetica Neue Thin" charset="0"/>
                <a:cs typeface="Helvetica Neue Thin" charset="0"/>
              </a:rPr>
              <a:t>You are not writing code for yourself</a:t>
            </a:r>
            <a:r>
              <a:rPr lang="en-US" sz="3600" dirty="0">
                <a:solidFill>
                  <a:srgbClr val="0070C0"/>
                </a:solidFill>
                <a:latin typeface="Helvetica Neue Thin" charset="0"/>
                <a:ea typeface="Helvetica Neue Thin" charset="0"/>
                <a:cs typeface="Helvetica Neue Thin" charset="0"/>
              </a:rPr>
              <a:t>. You should be writing code for others to adopt and use.</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To ensure usability of code, there are code styles and etiquette.</a:t>
            </a:r>
          </a:p>
        </p:txBody>
      </p:sp>
    </p:spTree>
    <p:extLst>
      <p:ext uri="{BB962C8B-B14F-4D97-AF65-F5344CB8AC3E}">
        <p14:creationId xmlns:p14="http://schemas.microsoft.com/office/powerpoint/2010/main" val="1894912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62</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7" name="Rectangle 6"/>
          <p:cNvSpPr/>
          <p:nvPr/>
        </p:nvSpPr>
        <p:spPr>
          <a:xfrm>
            <a:off x="-7100550" y="645204"/>
            <a:ext cx="1584221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Etiquette: In code and file structures</a:t>
            </a:r>
          </a:p>
        </p:txBody>
      </p:sp>
      <p:sp>
        <p:nvSpPr>
          <p:cNvPr id="9" name="Rectangle 8"/>
          <p:cNvSpPr/>
          <p:nvPr/>
        </p:nvSpPr>
        <p:spPr>
          <a:xfrm>
            <a:off x="1027158" y="1767302"/>
            <a:ext cx="10794728" cy="2862322"/>
          </a:xfrm>
          <a:prstGeom prst="rect">
            <a:avLst/>
          </a:prstGeom>
        </p:spPr>
        <p:txBody>
          <a:bodyPr wrap="square">
            <a:spAutoFit/>
          </a:bodyPr>
          <a:lstStyle/>
          <a:p>
            <a:pPr marL="571500" indent="-571500">
              <a:buFont typeface="Arial" charset="0"/>
              <a:buChar char="•"/>
              <a:defRPr/>
            </a:pPr>
            <a:r>
              <a:rPr lang="en-US" sz="3600" b="1" dirty="0">
                <a:solidFill>
                  <a:srgbClr val="0070C0"/>
                </a:solidFill>
                <a:latin typeface="Helvetica Neue Thin" charset="0"/>
                <a:ea typeface="Helvetica Neue Thin" charset="0"/>
                <a:cs typeface="Helvetica Neue Thin" charset="0"/>
              </a:rPr>
              <a:t>Coding style</a:t>
            </a:r>
          </a:p>
          <a:p>
            <a:pPr marL="1028700" lvl="1" indent="-571500">
              <a:buFont typeface="Arial" charset="0"/>
              <a:buChar char="•"/>
              <a:defRPr/>
            </a:pPr>
            <a:r>
              <a:rPr lang="en-US" sz="3600" dirty="0">
                <a:solidFill>
                  <a:srgbClr val="0070C0"/>
                </a:solidFill>
                <a:latin typeface="Helvetica Neue Thin" charset="0"/>
                <a:ea typeface="Helvetica Neue Thin" charset="0"/>
                <a:cs typeface="Helvetica Neue Thin" charset="0"/>
              </a:rPr>
              <a:t>How code is written in a unified fashion</a:t>
            </a:r>
          </a:p>
          <a:p>
            <a:pPr marL="571500" lvl="0" indent="-571500">
              <a:buFont typeface="Arial" charset="0"/>
              <a:buChar char="•"/>
              <a:defRPr/>
            </a:pPr>
            <a:r>
              <a:rPr lang="en-US" sz="3600" b="1" dirty="0">
                <a:solidFill>
                  <a:srgbClr val="0070C0"/>
                </a:solidFill>
                <a:latin typeface="Helvetica Neue Thin" charset="0"/>
                <a:ea typeface="Helvetica Neue Thin" charset="0"/>
                <a:cs typeface="Helvetica Neue Thin" charset="0"/>
              </a:rPr>
              <a:t>File flow</a:t>
            </a:r>
          </a:p>
          <a:p>
            <a:pPr marL="1028700" lvl="1" indent="-571500">
              <a:buFont typeface="Arial" charset="0"/>
              <a:buChar char="•"/>
              <a:defRPr/>
            </a:pPr>
            <a:r>
              <a:rPr lang="en-US" sz="3600" dirty="0">
                <a:solidFill>
                  <a:srgbClr val="0070C0"/>
                </a:solidFill>
                <a:latin typeface="Helvetica Neue Thin" charset="0"/>
                <a:ea typeface="Helvetica Neue Thin" charset="0"/>
                <a:cs typeface="Helvetica Neue Thin" charset="0"/>
              </a:rPr>
              <a:t>How files are managed and used</a:t>
            </a:r>
          </a:p>
          <a:p>
            <a:pPr marL="571500" indent="-571500">
              <a:buFont typeface="Arial" charset="0"/>
              <a:buChar char="•"/>
              <a:defRPr/>
            </a:pPr>
            <a:endParaRPr lang="en-US" sz="3600" b="1"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69540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7" name="Rectangle 6"/>
          <p:cNvSpPr/>
          <p:nvPr/>
        </p:nvSpPr>
        <p:spPr>
          <a:xfrm>
            <a:off x="-7100550" y="645204"/>
            <a:ext cx="15842214" cy="707886"/>
          </a:xfrm>
          <a:prstGeom prst="rect">
            <a:avLst/>
          </a:prstGeom>
          <a:solidFill>
            <a:srgbClr val="00B0F0"/>
          </a:solidFill>
        </p:spPr>
        <p:txBody>
          <a:bodyPr wrap="square">
            <a:spAutoFit/>
          </a:bodyPr>
          <a:lstStyle/>
          <a:p>
            <a:pPr algn="ctr"/>
            <a:r>
              <a:rPr lang="en-US" sz="4000" dirty="0">
                <a:solidFill>
                  <a:schemeClr val="bg1"/>
                </a:solidFill>
                <a:latin typeface="Avenir Book" charset="0"/>
                <a:ea typeface="Avenir Book" charset="0"/>
                <a:cs typeface="Avenir Book" charset="0"/>
              </a:rPr>
              <a:t>              Coding Style</a:t>
            </a:r>
          </a:p>
        </p:txBody>
      </p:sp>
      <p:sp>
        <p:nvSpPr>
          <p:cNvPr id="9" name="Rectangle 8"/>
          <p:cNvSpPr/>
          <p:nvPr/>
        </p:nvSpPr>
        <p:spPr>
          <a:xfrm>
            <a:off x="1027158" y="1469998"/>
            <a:ext cx="10794728" cy="1631216"/>
          </a:xfrm>
          <a:prstGeom prst="rect">
            <a:avLst/>
          </a:prstGeom>
        </p:spPr>
        <p:txBody>
          <a:bodyPr wrap="square">
            <a:spAutoFit/>
          </a:bodyPr>
          <a:lstStyle/>
          <a:p>
            <a:pPr marL="571500" lvl="0" indent="-571500">
              <a:buFont typeface="Arial" charset="0"/>
              <a:buChar char="•"/>
              <a:defRPr/>
            </a:pPr>
            <a:r>
              <a:rPr lang="en-US" sz="3600" dirty="0">
                <a:solidFill>
                  <a:srgbClr val="0070C0"/>
                </a:solidFill>
                <a:latin typeface="Helvetica Neue Thin" charset="0"/>
                <a:ea typeface="Helvetica Neue Thin" charset="0"/>
                <a:cs typeface="Helvetica Neue Thin" charset="0"/>
              </a:rPr>
              <a:t>Google’s code style guide: </a:t>
            </a:r>
            <a:r>
              <a:rPr lang="en-US" sz="2800" b="1" dirty="0">
                <a:solidFill>
                  <a:srgbClr val="0070C0"/>
                </a:solidFill>
                <a:latin typeface="Helvetica Neue Thin" charset="0"/>
                <a:ea typeface="Helvetica Neue Thin" charset="0"/>
                <a:cs typeface="Helvetica Neue Thin" charset="0"/>
                <a:hlinkClick r:id="rId3"/>
              </a:rPr>
              <a:t>https://google.github.io/styleguide/Rguide.xml</a:t>
            </a:r>
            <a:endParaRPr lang="en-US" sz="2800" b="1" dirty="0">
              <a:solidFill>
                <a:srgbClr val="0070C0"/>
              </a:solidFill>
              <a:latin typeface="Helvetica Neue Thin" charset="0"/>
              <a:ea typeface="Helvetica Neue Thin" charset="0"/>
              <a:cs typeface="Helvetica Neue Thin" charset="0"/>
            </a:endParaRPr>
          </a:p>
          <a:p>
            <a:pPr marL="571500" lvl="0" indent="-571500">
              <a:buFont typeface="Arial" charset="0"/>
              <a:buChar char="•"/>
              <a:defRPr/>
            </a:pPr>
            <a:endParaRPr lang="en-US" sz="3600" dirty="0">
              <a:solidFill>
                <a:srgbClr val="0070C0"/>
              </a:solidFill>
              <a:latin typeface="Helvetica Neue Thin" charset="0"/>
              <a:ea typeface="Helvetica Neue Thin" charset="0"/>
              <a:cs typeface="Helvetica Neue Thin" charset="0"/>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7158" y="2582910"/>
            <a:ext cx="10810374" cy="3694371"/>
          </a:xfrm>
          <a:prstGeom prst="rect">
            <a:avLst/>
          </a:prstGeom>
        </p:spPr>
      </p:pic>
    </p:spTree>
    <p:extLst>
      <p:ext uri="{BB962C8B-B14F-4D97-AF65-F5344CB8AC3E}">
        <p14:creationId xmlns:p14="http://schemas.microsoft.com/office/powerpoint/2010/main" val="17155028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18" name="Rectangle 17"/>
          <p:cNvSpPr/>
          <p:nvPr/>
        </p:nvSpPr>
        <p:spPr>
          <a:xfrm>
            <a:off x="657462" y="1643278"/>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File names</a:t>
            </a:r>
          </a:p>
        </p:txBody>
      </p:sp>
      <p:sp>
        <p:nvSpPr>
          <p:cNvPr id="7" name="Rectangle 6"/>
          <p:cNvSpPr/>
          <p:nvPr/>
        </p:nvSpPr>
        <p:spPr>
          <a:xfrm>
            <a:off x="-7100550" y="645204"/>
            <a:ext cx="14892828" cy="646331"/>
          </a:xfrm>
          <a:prstGeom prst="rect">
            <a:avLst/>
          </a:prstGeom>
          <a:solidFill>
            <a:srgbClr val="00B0F0"/>
          </a:solidFill>
        </p:spPr>
        <p:txBody>
          <a:bodyPr wrap="square">
            <a:spAutoFit/>
          </a:bodyPr>
          <a:lstStyle/>
          <a:p>
            <a:pPr algn="r"/>
            <a:r>
              <a:rPr lang="en-US" sz="3600" dirty="0">
                <a:solidFill>
                  <a:schemeClr val="bg1"/>
                </a:solidFill>
                <a:latin typeface="Avenir Book" charset="0"/>
                <a:ea typeface="Avenir Book" charset="0"/>
                <a:cs typeface="Avenir Book" charset="0"/>
              </a:rPr>
              <a:t> Coding Style: </a:t>
            </a:r>
            <a:r>
              <a:rPr lang="en-US" sz="3600">
                <a:solidFill>
                  <a:schemeClr val="bg1"/>
                </a:solidFill>
                <a:latin typeface="Avenir Book" charset="0"/>
                <a:ea typeface="Avenir Book" charset="0"/>
                <a:cs typeface="Avenir Book" charset="0"/>
              </a:rPr>
              <a:t>File Names and Paths</a:t>
            </a:r>
            <a:endParaRPr lang="en-US" sz="3200" dirty="0">
              <a:solidFill>
                <a:schemeClr val="bg1"/>
              </a:solidFill>
              <a:latin typeface="Avenir Book" charset="0"/>
              <a:ea typeface="Avenir Book" charset="0"/>
              <a:cs typeface="Avenir Book" charset="0"/>
            </a:endParaRPr>
          </a:p>
        </p:txBody>
      </p:sp>
      <p:sp>
        <p:nvSpPr>
          <p:cNvPr id="3" name="Rectangle 2"/>
          <p:cNvSpPr/>
          <p:nvPr/>
        </p:nvSpPr>
        <p:spPr>
          <a:xfrm>
            <a:off x="657464" y="2264412"/>
            <a:ext cx="4583008" cy="1015663"/>
          </a:xfrm>
          <a:prstGeom prst="rect">
            <a:avLst/>
          </a:prstGeom>
          <a:solidFill>
            <a:schemeClr val="bg1">
              <a:lumMod val="95000"/>
            </a:schemeClr>
          </a:solidFill>
        </p:spPr>
        <p:txBody>
          <a:bodyPr wrap="square">
            <a:spAutoFit/>
          </a:bodyPr>
          <a:lstStyle/>
          <a:p>
            <a:pPr marL="17463" indent="-17463"/>
            <a:r>
              <a:rPr lang="en-US" sz="2000" dirty="0" err="1">
                <a:latin typeface="Courier New" charset="0"/>
                <a:ea typeface="Courier New" charset="0"/>
                <a:cs typeface="Courier New" charset="0"/>
              </a:rPr>
              <a:t>file_name.R</a:t>
            </a:r>
            <a:endParaRPr lang="en-US" sz="2000" dirty="0">
              <a:latin typeface="Courier New" charset="0"/>
              <a:ea typeface="Courier New" charset="0"/>
              <a:cs typeface="Courier New" charset="0"/>
            </a:endParaRPr>
          </a:p>
          <a:p>
            <a:pPr marL="17463" indent="-17463"/>
            <a:endParaRPr lang="en-US" sz="2000" dirty="0">
              <a:latin typeface="Courier New" charset="0"/>
              <a:ea typeface="Courier New" charset="0"/>
              <a:cs typeface="Courier New" charset="0"/>
            </a:endParaRPr>
          </a:p>
          <a:p>
            <a:pPr marL="17463" indent="-17463"/>
            <a:r>
              <a:rPr lang="en-US" sz="2000" dirty="0" err="1">
                <a:latin typeface="Courier New" charset="0"/>
                <a:ea typeface="Courier New" charset="0"/>
                <a:cs typeface="Courier New" charset="0"/>
              </a:rPr>
              <a:t>processing_functions.R</a:t>
            </a:r>
            <a:endParaRPr lang="en-US" sz="2000" dirty="0">
              <a:latin typeface="Courier New" charset="0"/>
              <a:ea typeface="Courier New" charset="0"/>
              <a:cs typeface="Courier New" charset="0"/>
            </a:endParaRPr>
          </a:p>
        </p:txBody>
      </p:sp>
      <p:sp>
        <p:nvSpPr>
          <p:cNvPr id="9" name="Rectangle 8"/>
          <p:cNvSpPr/>
          <p:nvPr/>
        </p:nvSpPr>
        <p:spPr>
          <a:xfrm>
            <a:off x="5240474" y="2264412"/>
            <a:ext cx="6539592" cy="1631216"/>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Names should be meaningful</a:t>
            </a:r>
          </a:p>
          <a:p>
            <a:pPr marL="342900" indent="-342900">
              <a:buFont typeface="Arial" charset="0"/>
              <a:buChar char="•"/>
            </a:pPr>
            <a:r>
              <a:rPr lang="en-US" sz="2000" dirty="0">
                <a:latin typeface="Courier New" charset="0"/>
                <a:ea typeface="Courier New" charset="0"/>
                <a:cs typeface="Courier New" charset="0"/>
              </a:rPr>
              <a:t>For all files, use underscores instead of spaces</a:t>
            </a:r>
          </a:p>
          <a:p>
            <a:pPr marL="342900" indent="-342900">
              <a:buFont typeface="Arial" charset="0"/>
              <a:buChar char="•"/>
            </a:pPr>
            <a:r>
              <a:rPr lang="en-US" sz="2000" dirty="0">
                <a:latin typeface="Courier New" charset="0"/>
                <a:ea typeface="Courier New" charset="0"/>
                <a:cs typeface="Courier New" charset="0"/>
              </a:rPr>
              <a:t>R scripts should always be written with a capital R (.R)</a:t>
            </a:r>
          </a:p>
        </p:txBody>
      </p:sp>
      <p:sp>
        <p:nvSpPr>
          <p:cNvPr id="13" name="Rectangle 12"/>
          <p:cNvSpPr/>
          <p:nvPr/>
        </p:nvSpPr>
        <p:spPr>
          <a:xfrm>
            <a:off x="657460" y="4090397"/>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Paths</a:t>
            </a:r>
          </a:p>
        </p:txBody>
      </p:sp>
      <p:sp>
        <p:nvSpPr>
          <p:cNvPr id="14" name="Rectangle 13"/>
          <p:cNvSpPr/>
          <p:nvPr/>
        </p:nvSpPr>
        <p:spPr>
          <a:xfrm>
            <a:off x="657462" y="4711531"/>
            <a:ext cx="4583010" cy="1015663"/>
          </a:xfrm>
          <a:prstGeom prst="rect">
            <a:avLst/>
          </a:prstGeom>
          <a:solidFill>
            <a:schemeClr val="bg1">
              <a:lumMod val="95000"/>
            </a:schemeClr>
          </a:solidFill>
        </p:spPr>
        <p:txBody>
          <a:bodyPr wrap="square">
            <a:spAutoFit/>
          </a:bodyPr>
          <a:lstStyle/>
          <a:p>
            <a:pPr marL="17463" indent="-17463"/>
            <a:r>
              <a:rPr lang="en-US" sz="2000" dirty="0">
                <a:latin typeface="Courier New" charset="0"/>
                <a:ea typeface="Courier New" charset="0"/>
                <a:cs typeface="Courier New" charset="0"/>
              </a:rPr>
              <a:t>data/</a:t>
            </a:r>
            <a:r>
              <a:rPr lang="en-US" sz="2000" dirty="0" err="1">
                <a:latin typeface="Courier New" charset="0"/>
                <a:ea typeface="Courier New" charset="0"/>
                <a:cs typeface="Courier New" charset="0"/>
              </a:rPr>
              <a:t>raw_files</a:t>
            </a:r>
            <a:r>
              <a:rPr lang="en-US" sz="2000" dirty="0">
                <a:latin typeface="Courier New" charset="0"/>
                <a:ea typeface="Courier New" charset="0"/>
                <a:cs typeface="Courier New" charset="0"/>
              </a:rPr>
              <a:t>/folder_1</a:t>
            </a:r>
          </a:p>
          <a:p>
            <a:pPr marL="17463" indent="-17463"/>
            <a:endParaRPr lang="en-US" sz="2000" dirty="0">
              <a:latin typeface="Courier New" charset="0"/>
              <a:ea typeface="Courier New" charset="0"/>
              <a:cs typeface="Courier New" charset="0"/>
            </a:endParaRPr>
          </a:p>
          <a:p>
            <a:pPr marL="17463" indent="-17463"/>
            <a:r>
              <a:rPr lang="en-US" sz="2000" dirty="0">
                <a:latin typeface="Courier New" charset="0"/>
                <a:ea typeface="Courier New" charset="0"/>
                <a:cs typeface="Courier New" charset="0"/>
              </a:rPr>
              <a:t>data/scripts/</a:t>
            </a:r>
            <a:r>
              <a:rPr lang="en-US" sz="2000" dirty="0" err="1">
                <a:latin typeface="Courier New" charset="0"/>
                <a:ea typeface="Courier New" charset="0"/>
                <a:cs typeface="Courier New" charset="0"/>
              </a:rPr>
              <a:t>data_processing</a:t>
            </a:r>
            <a:endParaRPr lang="en-US" sz="2000" dirty="0">
              <a:latin typeface="Courier New" charset="0"/>
              <a:ea typeface="Courier New" charset="0"/>
              <a:cs typeface="Courier New" charset="0"/>
            </a:endParaRPr>
          </a:p>
        </p:txBody>
      </p:sp>
      <p:sp>
        <p:nvSpPr>
          <p:cNvPr id="15" name="Rectangle 14"/>
          <p:cNvSpPr/>
          <p:nvPr/>
        </p:nvSpPr>
        <p:spPr>
          <a:xfrm>
            <a:off x="5240472" y="4711531"/>
            <a:ext cx="6539592" cy="1323439"/>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Paths (directories) should be named in a logical fashion</a:t>
            </a:r>
          </a:p>
          <a:p>
            <a:pPr marL="342900" indent="-342900">
              <a:buFont typeface="Arial" charset="0"/>
              <a:buChar char="•"/>
            </a:pPr>
            <a:r>
              <a:rPr lang="en-US" sz="2000" dirty="0">
                <a:latin typeface="Courier New" charset="0"/>
                <a:ea typeface="Courier New" charset="0"/>
                <a:cs typeface="Courier New" charset="0"/>
              </a:rPr>
              <a:t>There should not be any spaces as this may cause problems in certain languages</a:t>
            </a:r>
          </a:p>
        </p:txBody>
      </p:sp>
    </p:spTree>
    <p:extLst>
      <p:ext uri="{BB962C8B-B14F-4D97-AF65-F5344CB8AC3E}">
        <p14:creationId xmlns:p14="http://schemas.microsoft.com/office/powerpoint/2010/main" val="164118060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18" name="Rectangle 17"/>
          <p:cNvSpPr/>
          <p:nvPr/>
        </p:nvSpPr>
        <p:spPr>
          <a:xfrm>
            <a:off x="657462" y="1643278"/>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Identifiers</a:t>
            </a:r>
          </a:p>
        </p:txBody>
      </p:sp>
      <p:sp>
        <p:nvSpPr>
          <p:cNvPr id="7" name="Rectangle 6"/>
          <p:cNvSpPr/>
          <p:nvPr/>
        </p:nvSpPr>
        <p:spPr>
          <a:xfrm>
            <a:off x="-7100550" y="645204"/>
            <a:ext cx="12678390" cy="646331"/>
          </a:xfrm>
          <a:prstGeom prst="rect">
            <a:avLst/>
          </a:prstGeom>
          <a:solidFill>
            <a:srgbClr val="00B0F0"/>
          </a:solidFill>
        </p:spPr>
        <p:txBody>
          <a:bodyPr wrap="square">
            <a:spAutoFit/>
          </a:bodyPr>
          <a:lstStyle/>
          <a:p>
            <a:pPr algn="r"/>
            <a:r>
              <a:rPr lang="en-US" sz="3600" dirty="0">
                <a:solidFill>
                  <a:schemeClr val="bg1"/>
                </a:solidFill>
                <a:latin typeface="Avenir Book" charset="0"/>
                <a:ea typeface="Avenir Book" charset="0"/>
                <a:cs typeface="Avenir Book" charset="0"/>
              </a:rPr>
              <a:t> Coding Style: Identifiers</a:t>
            </a:r>
            <a:endParaRPr lang="en-US" sz="3200" dirty="0">
              <a:solidFill>
                <a:schemeClr val="bg1"/>
              </a:solidFill>
              <a:latin typeface="Avenir Book" charset="0"/>
              <a:ea typeface="Avenir Book" charset="0"/>
              <a:cs typeface="Avenir Book" charset="0"/>
            </a:endParaRPr>
          </a:p>
        </p:txBody>
      </p:sp>
      <p:sp>
        <p:nvSpPr>
          <p:cNvPr id="3" name="Rectangle 2"/>
          <p:cNvSpPr/>
          <p:nvPr/>
        </p:nvSpPr>
        <p:spPr>
          <a:xfrm>
            <a:off x="6397880" y="2264412"/>
            <a:ext cx="4224780" cy="1015663"/>
          </a:xfrm>
          <a:prstGeom prst="rect">
            <a:avLst/>
          </a:prstGeom>
          <a:solidFill>
            <a:schemeClr val="bg1">
              <a:lumMod val="95000"/>
            </a:schemeClr>
          </a:solidFill>
        </p:spPr>
        <p:txBody>
          <a:bodyPr wrap="square">
            <a:spAutoFit/>
          </a:bodyPr>
          <a:lstStyle/>
          <a:p>
            <a:pPr marL="17463" indent="-17463"/>
            <a:r>
              <a:rPr lang="en-US" sz="2000" dirty="0" err="1">
                <a:latin typeface="Courier New" charset="0"/>
                <a:ea typeface="Courier New" charset="0"/>
                <a:cs typeface="Courier New" charset="0"/>
              </a:rPr>
              <a:t>variable.name</a:t>
            </a:r>
            <a:endParaRPr lang="en-US" sz="2000" dirty="0">
              <a:latin typeface="Courier New" charset="0"/>
              <a:ea typeface="Courier New" charset="0"/>
              <a:cs typeface="Courier New" charset="0"/>
            </a:endParaRPr>
          </a:p>
          <a:p>
            <a:pPr marL="17463" indent="-17463"/>
            <a:r>
              <a:rPr lang="en-US" sz="2000" dirty="0" err="1">
                <a:latin typeface="Courier New" charset="0"/>
                <a:ea typeface="Courier New" charset="0"/>
                <a:cs typeface="Courier New" charset="0"/>
              </a:rPr>
              <a:t>var.names</a:t>
            </a:r>
            <a:endParaRPr lang="en-US" sz="2000" dirty="0">
              <a:latin typeface="Courier New" charset="0"/>
              <a:ea typeface="Courier New" charset="0"/>
              <a:cs typeface="Courier New" charset="0"/>
            </a:endParaRPr>
          </a:p>
          <a:p>
            <a:pPr marL="17463" indent="-17463"/>
            <a:r>
              <a:rPr lang="en-US" sz="2000" dirty="0" err="1">
                <a:latin typeface="Courier New" charset="0"/>
                <a:ea typeface="Courier New" charset="0"/>
                <a:cs typeface="Courier New" charset="0"/>
              </a:rPr>
              <a:t>x.var</a:t>
            </a:r>
            <a:endParaRPr lang="en-US" sz="2000" dirty="0">
              <a:latin typeface="Courier New" charset="0"/>
              <a:ea typeface="Courier New" charset="0"/>
              <a:cs typeface="Courier New" charset="0"/>
            </a:endParaRPr>
          </a:p>
        </p:txBody>
      </p:sp>
      <p:sp>
        <p:nvSpPr>
          <p:cNvPr id="9" name="Rectangle 8"/>
          <p:cNvSpPr/>
          <p:nvPr/>
        </p:nvSpPr>
        <p:spPr>
          <a:xfrm>
            <a:off x="657462" y="2264412"/>
            <a:ext cx="5266260" cy="707886"/>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Variable names should be lower case and no spaces</a:t>
            </a:r>
          </a:p>
        </p:txBody>
      </p:sp>
      <p:sp>
        <p:nvSpPr>
          <p:cNvPr id="8" name="Rectangle 7"/>
          <p:cNvSpPr/>
          <p:nvPr/>
        </p:nvSpPr>
        <p:spPr>
          <a:xfrm>
            <a:off x="6397880" y="3808875"/>
            <a:ext cx="4224780" cy="1323439"/>
          </a:xfrm>
          <a:prstGeom prst="rect">
            <a:avLst/>
          </a:prstGeom>
          <a:solidFill>
            <a:schemeClr val="bg1">
              <a:lumMod val="95000"/>
            </a:schemeClr>
          </a:solidFill>
        </p:spPr>
        <p:txBody>
          <a:bodyPr wrap="square">
            <a:spAutoFit/>
          </a:bodyPr>
          <a:lstStyle/>
          <a:p>
            <a:pPr marL="17463" indent="-17463"/>
            <a:r>
              <a:rPr lang="en-US" sz="2000" dirty="0" err="1">
                <a:latin typeface="Courier New" charset="0"/>
                <a:ea typeface="Courier New" charset="0"/>
                <a:cs typeface="Courier New" charset="0"/>
              </a:rPr>
              <a:t>arbitCalc</a:t>
            </a:r>
            <a:r>
              <a:rPr lang="en-US" sz="2000" dirty="0">
                <a:latin typeface="Courier New" charset="0"/>
                <a:ea typeface="Courier New" charset="0"/>
                <a:cs typeface="Courier New" charset="0"/>
              </a:rPr>
              <a:t> &lt;- function(x){      </a:t>
            </a:r>
          </a:p>
          <a:p>
            <a:pPr marL="17463" indent="-17463"/>
            <a:r>
              <a:rPr lang="en-US" sz="2000" dirty="0">
                <a:latin typeface="Courier New" charset="0"/>
                <a:ea typeface="Courier New" charset="0"/>
                <a:cs typeface="Courier New" charset="0"/>
              </a:rPr>
              <a:t>     return(sum(</a:t>
            </a:r>
            <a:r>
              <a:rPr lang="en-US" sz="2000" dirty="0" err="1">
                <a:latin typeface="Courier New" charset="0"/>
                <a:ea typeface="Courier New" charset="0"/>
                <a:cs typeface="Courier New" charset="0"/>
              </a:rPr>
              <a:t>runif</a:t>
            </a:r>
            <a:r>
              <a:rPr lang="en-US" sz="2000" dirty="0">
                <a:latin typeface="Courier New" charset="0"/>
                <a:ea typeface="Courier New" charset="0"/>
                <a:cs typeface="Courier New" charset="0"/>
              </a:rPr>
              <a:t>(x)))</a:t>
            </a:r>
          </a:p>
          <a:p>
            <a:pPr marL="17463" indent="-17463"/>
            <a:r>
              <a:rPr lang="en-US" sz="2000" dirty="0">
                <a:latin typeface="Courier New" charset="0"/>
                <a:ea typeface="Courier New" charset="0"/>
                <a:cs typeface="Courier New" charset="0"/>
              </a:rPr>
              <a:t>  }</a:t>
            </a:r>
          </a:p>
          <a:p>
            <a:pPr marL="17463" indent="-17463"/>
            <a:endParaRPr lang="en-US" sz="2000" dirty="0">
              <a:latin typeface="Courier New" charset="0"/>
              <a:ea typeface="Courier New" charset="0"/>
              <a:cs typeface="Courier New" charset="0"/>
            </a:endParaRPr>
          </a:p>
        </p:txBody>
      </p:sp>
      <p:sp>
        <p:nvSpPr>
          <p:cNvPr id="10" name="Rectangle 9"/>
          <p:cNvSpPr/>
          <p:nvPr/>
        </p:nvSpPr>
        <p:spPr>
          <a:xfrm>
            <a:off x="657462" y="3780210"/>
            <a:ext cx="4079130" cy="1323439"/>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Functions should be named with spaces with the second word [if any] in proper case</a:t>
            </a:r>
          </a:p>
        </p:txBody>
      </p:sp>
    </p:spTree>
    <p:extLst>
      <p:ext uri="{BB962C8B-B14F-4D97-AF65-F5344CB8AC3E}">
        <p14:creationId xmlns:p14="http://schemas.microsoft.com/office/powerpoint/2010/main" val="3646810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18" name="Rectangle 17"/>
          <p:cNvSpPr/>
          <p:nvPr/>
        </p:nvSpPr>
        <p:spPr>
          <a:xfrm>
            <a:off x="657462" y="1643278"/>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Function annotation</a:t>
            </a:r>
          </a:p>
        </p:txBody>
      </p:sp>
      <p:sp>
        <p:nvSpPr>
          <p:cNvPr id="7" name="Rectangle 6"/>
          <p:cNvSpPr/>
          <p:nvPr/>
        </p:nvSpPr>
        <p:spPr>
          <a:xfrm>
            <a:off x="-7100551" y="645204"/>
            <a:ext cx="14952463" cy="646331"/>
          </a:xfrm>
          <a:prstGeom prst="rect">
            <a:avLst/>
          </a:prstGeom>
          <a:solidFill>
            <a:srgbClr val="00B0F0"/>
          </a:solidFill>
        </p:spPr>
        <p:txBody>
          <a:bodyPr wrap="square">
            <a:spAutoFit/>
          </a:bodyPr>
          <a:lstStyle/>
          <a:p>
            <a:pPr algn="r"/>
            <a:r>
              <a:rPr lang="en-US" sz="3600" dirty="0">
                <a:solidFill>
                  <a:schemeClr val="bg1"/>
                </a:solidFill>
                <a:latin typeface="Avenir Book" charset="0"/>
                <a:ea typeface="Avenir Book" charset="0"/>
                <a:cs typeface="Avenir Book" charset="0"/>
              </a:rPr>
              <a:t> Coding Style</a:t>
            </a:r>
            <a:r>
              <a:rPr lang="en-US" sz="3600">
                <a:solidFill>
                  <a:schemeClr val="bg1"/>
                </a:solidFill>
                <a:latin typeface="Avenir Book" charset="0"/>
                <a:ea typeface="Avenir Book" charset="0"/>
                <a:cs typeface="Avenir Book" charset="0"/>
              </a:rPr>
              <a:t>: Function Annotation</a:t>
            </a:r>
            <a:endParaRPr lang="en-US" sz="3200" dirty="0">
              <a:solidFill>
                <a:schemeClr val="bg1"/>
              </a:solidFill>
              <a:latin typeface="Avenir Book" charset="0"/>
              <a:ea typeface="Avenir Book" charset="0"/>
              <a:cs typeface="Avenir Book" charset="0"/>
            </a:endParaRPr>
          </a:p>
        </p:txBody>
      </p:sp>
      <p:sp>
        <p:nvSpPr>
          <p:cNvPr id="11" name="Rectangle 10"/>
          <p:cNvSpPr/>
          <p:nvPr/>
        </p:nvSpPr>
        <p:spPr>
          <a:xfrm>
            <a:off x="657464" y="2264412"/>
            <a:ext cx="4968084" cy="3693319"/>
          </a:xfrm>
          <a:prstGeom prst="rect">
            <a:avLst/>
          </a:prstGeom>
          <a:solidFill>
            <a:schemeClr val="bg1">
              <a:lumMod val="95000"/>
            </a:schemeClr>
          </a:solidFill>
        </p:spPr>
        <p:txBody>
          <a:bodyPr wrap="square">
            <a:spAutoFit/>
          </a:bodyPr>
          <a:lstStyle/>
          <a:p>
            <a:pPr marL="17463" indent="-17463"/>
            <a:r>
              <a:rPr lang="en-US" dirty="0" err="1">
                <a:latin typeface="Courier New" charset="0"/>
                <a:ea typeface="Courier New" charset="0"/>
                <a:cs typeface="Courier New" charset="0"/>
              </a:rPr>
              <a:t>newFunc</a:t>
            </a:r>
            <a:r>
              <a:rPr lang="en-US" dirty="0">
                <a:latin typeface="Courier New" charset="0"/>
                <a:ea typeface="Courier New" charset="0"/>
                <a:cs typeface="Courier New" charset="0"/>
              </a:rPr>
              <a:t> &lt;- function(x, y){</a:t>
            </a:r>
          </a:p>
          <a:p>
            <a:pPr marL="17463" indent="-17463"/>
            <a:r>
              <a:rPr lang="en-US" dirty="0">
                <a:latin typeface="Courier New" charset="0"/>
                <a:ea typeface="Courier New" charset="0"/>
                <a:cs typeface="Courier New" charset="0"/>
              </a:rPr>
              <a:t> # Function description goes here</a:t>
            </a:r>
          </a:p>
          <a:p>
            <a:pPr marL="17463" indent="-17463"/>
            <a:r>
              <a:rPr lang="en-US" dirty="0">
                <a:latin typeface="Courier New" charset="0"/>
                <a:ea typeface="Courier New" charset="0"/>
                <a:cs typeface="Courier New" charset="0"/>
              </a:rPr>
              <a:t> # </a:t>
            </a:r>
          </a:p>
          <a:p>
            <a:pPr marL="17463" indent="-17463"/>
            <a:r>
              <a:rPr lang="en-US" dirty="0">
                <a:latin typeface="Courier New" charset="0"/>
                <a:ea typeface="Courier New" charset="0"/>
                <a:cs typeface="Courier New" charset="0"/>
              </a:rPr>
              <a:t> # </a:t>
            </a:r>
            <a:r>
              <a:rPr lang="en-US" dirty="0" err="1">
                <a:latin typeface="Courier New" charset="0"/>
                <a:ea typeface="Courier New" charset="0"/>
                <a:cs typeface="Courier New" charset="0"/>
              </a:rPr>
              <a:t>Args</a:t>
            </a:r>
            <a:r>
              <a:rPr lang="en-US" dirty="0">
                <a:latin typeface="Courier New" charset="0"/>
                <a:ea typeface="Courier New" charset="0"/>
                <a:cs typeface="Courier New" charset="0"/>
              </a:rPr>
              <a:t>: </a:t>
            </a:r>
          </a:p>
          <a:p>
            <a:pPr marL="17463" indent="-17463"/>
            <a:r>
              <a:rPr lang="en-US" dirty="0">
                <a:latin typeface="Courier New" charset="0"/>
                <a:ea typeface="Courier New" charset="0"/>
                <a:cs typeface="Courier New" charset="0"/>
              </a:rPr>
              <a:t> #   x = describe input x</a:t>
            </a:r>
          </a:p>
          <a:p>
            <a:pPr marL="17463" indent="-17463"/>
            <a:r>
              <a:rPr lang="en-US" dirty="0">
                <a:latin typeface="Courier New" charset="0"/>
                <a:ea typeface="Courier New" charset="0"/>
                <a:cs typeface="Courier New" charset="0"/>
              </a:rPr>
              <a:t> #   y = describe input y</a:t>
            </a:r>
          </a:p>
          <a:p>
            <a:pPr marL="17463" indent="-17463"/>
            <a:r>
              <a:rPr lang="en-US" dirty="0">
                <a:latin typeface="Courier New" charset="0"/>
                <a:ea typeface="Courier New" charset="0"/>
                <a:cs typeface="Courier New" charset="0"/>
              </a:rPr>
              <a:t> #</a:t>
            </a:r>
          </a:p>
          <a:p>
            <a:pPr marL="17463" indent="-17463"/>
            <a:r>
              <a:rPr lang="en-US" dirty="0">
                <a:latin typeface="Courier New" charset="0"/>
                <a:ea typeface="Courier New" charset="0"/>
                <a:cs typeface="Courier New" charset="0"/>
              </a:rPr>
              <a:t> # Returns:</a:t>
            </a:r>
          </a:p>
          <a:p>
            <a:pPr marL="17463" indent="-17463"/>
            <a:r>
              <a:rPr lang="en-US" dirty="0">
                <a:latin typeface="Courier New" charset="0"/>
                <a:ea typeface="Courier New" charset="0"/>
                <a:cs typeface="Courier New" charset="0"/>
              </a:rPr>
              <a:t> #   Describe output of function</a:t>
            </a:r>
          </a:p>
          <a:p>
            <a:pPr marL="17463" indent="-17463"/>
            <a:endParaRPr lang="en-US" dirty="0">
              <a:latin typeface="Courier New" charset="0"/>
              <a:ea typeface="Courier New" charset="0"/>
              <a:cs typeface="Courier New" charset="0"/>
            </a:endParaRPr>
          </a:p>
          <a:p>
            <a:pPr marL="17463" indent="-17463"/>
            <a:r>
              <a:rPr lang="en-US" dirty="0">
                <a:latin typeface="Courier New" charset="0"/>
                <a:ea typeface="Courier New" charset="0"/>
                <a:cs typeface="Courier New" charset="0"/>
              </a:rPr>
              <a:t> z &lt;- x * y</a:t>
            </a:r>
          </a:p>
          <a:p>
            <a:pPr marL="17463" indent="-17463"/>
            <a:r>
              <a:rPr lang="en-US" dirty="0">
                <a:latin typeface="Courier New" charset="0"/>
                <a:ea typeface="Courier New" charset="0"/>
                <a:cs typeface="Courier New" charset="0"/>
              </a:rPr>
              <a:t> return(z)</a:t>
            </a:r>
          </a:p>
          <a:p>
            <a:pPr marL="17463" indent="-17463"/>
            <a:r>
              <a:rPr lang="en-US" dirty="0">
                <a:latin typeface="Courier New" charset="0"/>
                <a:ea typeface="Courier New" charset="0"/>
                <a:cs typeface="Courier New" charset="0"/>
              </a:rPr>
              <a:t>}</a:t>
            </a:r>
          </a:p>
        </p:txBody>
      </p:sp>
      <p:sp>
        <p:nvSpPr>
          <p:cNvPr id="12" name="Rectangle 11"/>
          <p:cNvSpPr/>
          <p:nvPr/>
        </p:nvSpPr>
        <p:spPr>
          <a:xfrm>
            <a:off x="6042990" y="2395130"/>
            <a:ext cx="5737075" cy="1323439"/>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Functions should be annotated with a description of what the function does, description of the input parameters, and what it returns</a:t>
            </a:r>
          </a:p>
        </p:txBody>
      </p:sp>
    </p:spTree>
    <p:extLst>
      <p:ext uri="{BB962C8B-B14F-4D97-AF65-F5344CB8AC3E}">
        <p14:creationId xmlns:p14="http://schemas.microsoft.com/office/powerpoint/2010/main" val="490437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18" name="Rectangle 17"/>
          <p:cNvSpPr/>
          <p:nvPr/>
        </p:nvSpPr>
        <p:spPr>
          <a:xfrm>
            <a:off x="657462" y="1643278"/>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Indentation</a:t>
            </a:r>
          </a:p>
        </p:txBody>
      </p:sp>
      <p:sp>
        <p:nvSpPr>
          <p:cNvPr id="7" name="Rectangle 6"/>
          <p:cNvSpPr/>
          <p:nvPr/>
        </p:nvSpPr>
        <p:spPr>
          <a:xfrm>
            <a:off x="-7100550" y="645204"/>
            <a:ext cx="12678390" cy="646331"/>
          </a:xfrm>
          <a:prstGeom prst="rect">
            <a:avLst/>
          </a:prstGeom>
          <a:solidFill>
            <a:srgbClr val="00B0F0"/>
          </a:solidFill>
        </p:spPr>
        <p:txBody>
          <a:bodyPr wrap="square">
            <a:spAutoFit/>
          </a:bodyPr>
          <a:lstStyle/>
          <a:p>
            <a:pPr algn="r"/>
            <a:r>
              <a:rPr lang="en-US" sz="3600" dirty="0">
                <a:solidFill>
                  <a:schemeClr val="bg1"/>
                </a:solidFill>
                <a:latin typeface="Avenir Book" charset="0"/>
                <a:ea typeface="Avenir Book" charset="0"/>
                <a:cs typeface="Avenir Book" charset="0"/>
              </a:rPr>
              <a:t> Coding Style: Spacing</a:t>
            </a:r>
            <a:endParaRPr lang="en-US" sz="3200" dirty="0">
              <a:solidFill>
                <a:schemeClr val="bg1"/>
              </a:solidFill>
              <a:latin typeface="Avenir Book" charset="0"/>
              <a:ea typeface="Avenir Book" charset="0"/>
              <a:cs typeface="Avenir Book" charset="0"/>
            </a:endParaRPr>
          </a:p>
        </p:txBody>
      </p:sp>
      <p:sp>
        <p:nvSpPr>
          <p:cNvPr id="3" name="Rectangle 2"/>
          <p:cNvSpPr/>
          <p:nvPr/>
        </p:nvSpPr>
        <p:spPr>
          <a:xfrm>
            <a:off x="657464" y="2264412"/>
            <a:ext cx="4224780" cy="400110"/>
          </a:xfrm>
          <a:prstGeom prst="rect">
            <a:avLst/>
          </a:prstGeom>
          <a:solidFill>
            <a:schemeClr val="bg1">
              <a:lumMod val="95000"/>
            </a:schemeClr>
          </a:solidFill>
        </p:spPr>
        <p:txBody>
          <a:bodyPr wrap="square">
            <a:spAutoFit/>
          </a:bodyPr>
          <a:lstStyle/>
          <a:p>
            <a:pPr marL="17463" indent="-17463"/>
            <a:r>
              <a:rPr lang="en-US" sz="2000" dirty="0">
                <a:latin typeface="Courier New" charset="0"/>
                <a:ea typeface="Courier New" charset="0"/>
                <a:cs typeface="Courier New" charset="0"/>
              </a:rPr>
              <a:t>Two spaces, not indent</a:t>
            </a:r>
          </a:p>
        </p:txBody>
      </p:sp>
      <p:sp>
        <p:nvSpPr>
          <p:cNvPr id="9" name="Rectangle 8"/>
          <p:cNvSpPr/>
          <p:nvPr/>
        </p:nvSpPr>
        <p:spPr>
          <a:xfrm>
            <a:off x="5090670" y="2264412"/>
            <a:ext cx="6539592" cy="1015663"/>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Ident code with two spaces rather than a tab. Tabs may effect the processing of code</a:t>
            </a:r>
          </a:p>
        </p:txBody>
      </p:sp>
      <p:sp>
        <p:nvSpPr>
          <p:cNvPr id="10" name="Rectangle 9"/>
          <p:cNvSpPr/>
          <p:nvPr/>
        </p:nvSpPr>
        <p:spPr>
          <a:xfrm>
            <a:off x="657462" y="3446667"/>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Spaces around operators</a:t>
            </a:r>
          </a:p>
        </p:txBody>
      </p:sp>
      <p:sp>
        <p:nvSpPr>
          <p:cNvPr id="11" name="Rectangle 10"/>
          <p:cNvSpPr/>
          <p:nvPr/>
        </p:nvSpPr>
        <p:spPr>
          <a:xfrm>
            <a:off x="657464" y="4067801"/>
            <a:ext cx="4224780" cy="707886"/>
          </a:xfrm>
          <a:prstGeom prst="rect">
            <a:avLst/>
          </a:prstGeom>
          <a:solidFill>
            <a:schemeClr val="bg1">
              <a:lumMod val="95000"/>
            </a:schemeClr>
          </a:solidFill>
        </p:spPr>
        <p:txBody>
          <a:bodyPr wrap="square">
            <a:spAutoFit/>
          </a:bodyPr>
          <a:lstStyle/>
          <a:p>
            <a:pPr marL="17463" indent="-17463"/>
            <a:r>
              <a:rPr lang="en-US" sz="2000" b="1" u="sng" dirty="0">
                <a:latin typeface="Courier New" charset="0"/>
                <a:ea typeface="Courier New" charset="0"/>
                <a:cs typeface="Courier New" charset="0"/>
                <a:sym typeface="Wingdings"/>
              </a:rPr>
              <a:t>Good</a:t>
            </a:r>
            <a:r>
              <a:rPr lang="en-US" sz="2000" b="1" dirty="0">
                <a:latin typeface="Courier New" charset="0"/>
                <a:ea typeface="Courier New" charset="0"/>
                <a:cs typeface="Courier New" charset="0"/>
                <a:sym typeface="Wingdings"/>
              </a:rPr>
              <a:t>: </a:t>
            </a:r>
            <a:r>
              <a:rPr lang="en-US" sz="2000" dirty="0">
                <a:latin typeface="Courier New" charset="0"/>
                <a:ea typeface="Courier New" charset="0"/>
                <a:cs typeface="Courier New" charset="0"/>
                <a:sym typeface="Wingdings"/>
              </a:rPr>
              <a:t>data[data == 10]</a:t>
            </a:r>
          </a:p>
          <a:p>
            <a:pPr marL="17463" indent="-17463"/>
            <a:r>
              <a:rPr lang="en-US" sz="2000" b="1" u="sng" dirty="0">
                <a:latin typeface="Courier New" charset="0"/>
                <a:ea typeface="Courier New" charset="0"/>
                <a:cs typeface="Courier New" charset="0"/>
                <a:sym typeface="Wingdings"/>
              </a:rPr>
              <a:t>Bad</a:t>
            </a:r>
            <a:r>
              <a:rPr lang="en-US" sz="2000" b="1" dirty="0">
                <a:latin typeface="Courier New" charset="0"/>
                <a:ea typeface="Courier New" charset="0"/>
                <a:cs typeface="Courier New" charset="0"/>
                <a:sym typeface="Wingdings"/>
              </a:rPr>
              <a:t>:  </a:t>
            </a:r>
            <a:r>
              <a:rPr lang="en-US" sz="2000" dirty="0">
                <a:latin typeface="Courier New" charset="0"/>
                <a:ea typeface="Courier New" charset="0"/>
                <a:cs typeface="Courier New" charset="0"/>
                <a:sym typeface="Wingdings"/>
              </a:rPr>
              <a:t>data[data==10]</a:t>
            </a:r>
          </a:p>
        </p:txBody>
      </p:sp>
      <p:sp>
        <p:nvSpPr>
          <p:cNvPr id="12" name="Rectangle 11"/>
          <p:cNvSpPr/>
          <p:nvPr/>
        </p:nvSpPr>
        <p:spPr>
          <a:xfrm>
            <a:off x="5090670" y="3962297"/>
            <a:ext cx="6539592" cy="707886"/>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Place space around each operator +, -, *, ==, etc.</a:t>
            </a:r>
          </a:p>
        </p:txBody>
      </p:sp>
      <p:sp>
        <p:nvSpPr>
          <p:cNvPr id="13" name="TextBox 12"/>
          <p:cNvSpPr txBox="1"/>
          <p:nvPr/>
        </p:nvSpPr>
        <p:spPr>
          <a:xfrm>
            <a:off x="178904" y="3808875"/>
            <a:ext cx="184731" cy="369332"/>
          </a:xfrm>
          <a:prstGeom prst="rect">
            <a:avLst/>
          </a:prstGeom>
          <a:noFill/>
        </p:spPr>
        <p:txBody>
          <a:bodyPr wrap="none" rtlCol="0">
            <a:spAutoFit/>
          </a:bodyPr>
          <a:lstStyle/>
          <a:p>
            <a:endParaRPr lang="en-US" dirty="0"/>
          </a:p>
        </p:txBody>
      </p:sp>
      <p:sp>
        <p:nvSpPr>
          <p:cNvPr id="14" name="Rectangle 13"/>
          <p:cNvSpPr/>
          <p:nvPr/>
        </p:nvSpPr>
        <p:spPr>
          <a:xfrm>
            <a:off x="657462" y="4949387"/>
            <a:ext cx="10972800" cy="400110"/>
          </a:xfrm>
          <a:prstGeom prst="rect">
            <a:avLst/>
          </a:prstGeom>
          <a:solidFill>
            <a:schemeClr val="bg1">
              <a:lumMod val="95000"/>
            </a:schemeClr>
          </a:solidFill>
        </p:spPr>
        <p:txBody>
          <a:bodyPr wrap="square">
            <a:spAutoFit/>
          </a:bodyPr>
          <a:lstStyle/>
          <a:p>
            <a:pPr marL="571500" lvl="0" indent="-571500" algn="ctr"/>
            <a:r>
              <a:rPr lang="en-US" sz="2000" b="1" dirty="0">
                <a:latin typeface="Courier New" charset="0"/>
                <a:ea typeface="Courier New" charset="0"/>
                <a:cs typeface="Courier New" charset="0"/>
              </a:rPr>
              <a:t>Maximum Characters</a:t>
            </a:r>
          </a:p>
        </p:txBody>
      </p:sp>
      <p:sp>
        <p:nvSpPr>
          <p:cNvPr id="15" name="Rectangle 14"/>
          <p:cNvSpPr/>
          <p:nvPr/>
        </p:nvSpPr>
        <p:spPr>
          <a:xfrm>
            <a:off x="657464" y="5570521"/>
            <a:ext cx="4224780" cy="400110"/>
          </a:xfrm>
          <a:prstGeom prst="rect">
            <a:avLst/>
          </a:prstGeom>
          <a:solidFill>
            <a:schemeClr val="bg1">
              <a:lumMod val="95000"/>
            </a:schemeClr>
          </a:solidFill>
        </p:spPr>
        <p:txBody>
          <a:bodyPr wrap="square">
            <a:spAutoFit/>
          </a:bodyPr>
          <a:lstStyle/>
          <a:p>
            <a:pPr marL="17463" indent="-17463"/>
            <a:r>
              <a:rPr lang="en-US" sz="2000" dirty="0">
                <a:latin typeface="Courier New" charset="0"/>
                <a:ea typeface="Courier New" charset="0"/>
                <a:cs typeface="Courier New" charset="0"/>
                <a:sym typeface="Wingdings"/>
              </a:rPr>
              <a:t> 80 characters </a:t>
            </a:r>
            <a:endParaRPr lang="en-US" sz="2000" dirty="0">
              <a:latin typeface="Courier New" charset="0"/>
              <a:ea typeface="Courier New" charset="0"/>
              <a:cs typeface="Courier New" charset="0"/>
            </a:endParaRPr>
          </a:p>
        </p:txBody>
      </p:sp>
      <p:sp>
        <p:nvSpPr>
          <p:cNvPr id="16" name="Rectangle 15"/>
          <p:cNvSpPr/>
          <p:nvPr/>
        </p:nvSpPr>
        <p:spPr>
          <a:xfrm>
            <a:off x="5090670" y="5570521"/>
            <a:ext cx="6539592" cy="1015663"/>
          </a:xfrm>
          <a:prstGeom prst="rect">
            <a:avLst/>
          </a:prstGeom>
          <a:noFill/>
        </p:spPr>
        <p:txBody>
          <a:bodyPr wrap="square">
            <a:spAutoFit/>
          </a:bodyPr>
          <a:lstStyle/>
          <a:p>
            <a:pPr marL="342900" indent="-342900">
              <a:buFont typeface="Arial" charset="0"/>
              <a:buChar char="•"/>
            </a:pPr>
            <a:r>
              <a:rPr lang="en-US" sz="2000" dirty="0">
                <a:latin typeface="Courier New" charset="0"/>
                <a:ea typeface="Courier New" charset="0"/>
                <a:cs typeface="Courier New" charset="0"/>
              </a:rPr>
              <a:t>Each line should have a maximum of 80 characters as text wrapping is not a feature in scripts</a:t>
            </a:r>
          </a:p>
        </p:txBody>
      </p:sp>
    </p:spTree>
    <p:extLst>
      <p:ext uri="{BB962C8B-B14F-4D97-AF65-F5344CB8AC3E}">
        <p14:creationId xmlns:p14="http://schemas.microsoft.com/office/powerpoint/2010/main" val="1800904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68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a:solidFill>
                  <a:schemeClr val="bg1">
                    <a:lumMod val="50000"/>
                  </a:schemeClr>
                </a:solidFill>
                <a:latin typeface="Helvetica Neue Thin" charset="0"/>
                <a:ea typeface="Helvetica Neue Thin" charset="0"/>
                <a:cs typeface="Helvetica Neue Thin" charset="0"/>
              </a:rPr>
              <a:t>Etiquette</a:t>
            </a:r>
          </a:p>
        </p:txBody>
      </p:sp>
      <p:sp>
        <p:nvSpPr>
          <p:cNvPr id="7" name="Rectangle 6"/>
          <p:cNvSpPr/>
          <p:nvPr/>
        </p:nvSpPr>
        <p:spPr>
          <a:xfrm>
            <a:off x="-7100550" y="645204"/>
            <a:ext cx="12769830"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Other etiquette points</a:t>
            </a:r>
            <a:endParaRPr lang="en-US" sz="4000" dirty="0">
              <a:solidFill>
                <a:schemeClr val="bg1"/>
              </a:solidFill>
              <a:latin typeface="Avenir Book" charset="0"/>
              <a:ea typeface="Avenir Book" charset="0"/>
              <a:cs typeface="Avenir Book" charset="0"/>
            </a:endParaRPr>
          </a:p>
        </p:txBody>
      </p:sp>
      <p:sp>
        <p:nvSpPr>
          <p:cNvPr id="9" name="Rectangle 8"/>
          <p:cNvSpPr/>
          <p:nvPr/>
        </p:nvSpPr>
        <p:spPr>
          <a:xfrm>
            <a:off x="1027158" y="1767302"/>
            <a:ext cx="10794728" cy="1200329"/>
          </a:xfrm>
          <a:prstGeom prst="rect">
            <a:avLst/>
          </a:prstGeom>
        </p:spPr>
        <p:txBody>
          <a:bodyPr wrap="square">
            <a:spAutoFit/>
          </a:bodyPr>
          <a:lstStyle/>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Do not save passwords, API keys or other private information in your scripts</a:t>
            </a:r>
          </a:p>
        </p:txBody>
      </p:sp>
    </p:spTree>
    <p:extLst>
      <p:ext uri="{BB962C8B-B14F-4D97-AF65-F5344CB8AC3E}">
        <p14:creationId xmlns:p14="http://schemas.microsoft.com/office/powerpoint/2010/main" val="18333021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774482"/>
            <a:ext cx="3028950" cy="707886"/>
          </a:xfrm>
          <a:prstGeom prst="rect">
            <a:avLst/>
          </a:prstGeom>
          <a:solidFill>
            <a:schemeClr val="accent5">
              <a:lumMod val="75000"/>
            </a:schemeClr>
          </a:solidFill>
        </p:spPr>
        <p:txBody>
          <a:bodyPr wrap="square" rtlCol="0">
            <a:spAutoFit/>
          </a:bodyPr>
          <a:lstStyle/>
          <a:p>
            <a:pPr lvl="1"/>
            <a:r>
              <a:rPr lang="en-US" sz="4000" dirty="0">
                <a:solidFill>
                  <a:schemeClr val="bg1"/>
                </a:solidFill>
                <a:latin typeface="Avenir Book" charset="0"/>
                <a:ea typeface="Avenir Book" charset="0"/>
                <a:cs typeface="Avenir Book" charset="0"/>
              </a:rPr>
              <a:t>Roadmap</a:t>
            </a:r>
            <a:endParaRPr lang="en-US" sz="2800" dirty="0">
              <a:solidFill>
                <a:schemeClr val="bg1"/>
              </a:solidFill>
              <a:latin typeface="Avenir Book" charset="0"/>
              <a:ea typeface="Avenir Book" charset="0"/>
              <a:cs typeface="Avenir Book" charset="0"/>
            </a:endParaRPr>
          </a:p>
        </p:txBody>
      </p:sp>
      <p:sp>
        <p:nvSpPr>
          <p:cNvPr id="6" name="TextBox 5"/>
          <p:cNvSpPr txBox="1"/>
          <p:nvPr/>
        </p:nvSpPr>
        <p:spPr>
          <a:xfrm>
            <a:off x="1460282" y="1886823"/>
            <a:ext cx="9226768" cy="3970318"/>
          </a:xfrm>
          <a:prstGeom prst="rect">
            <a:avLst/>
          </a:prstGeom>
          <a:noFill/>
        </p:spPr>
        <p:txBody>
          <a:bodyPr wrap="square" rtlCol="0">
            <a:spAutoFit/>
          </a:bodyPr>
          <a:lstStyle/>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Motivating Story</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Control Structures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Functions</a:t>
            </a:r>
          </a:p>
          <a:p>
            <a:pPr marL="571500" indent="-571500">
              <a:buFont typeface="Arial" charset="0"/>
              <a:buChar char="•"/>
            </a:pPr>
            <a:r>
              <a:rPr lang="en-US" sz="3600" dirty="0">
                <a:solidFill>
                  <a:schemeClr val="bg1">
                    <a:lumMod val="65000"/>
                  </a:schemeClr>
                </a:solidFill>
                <a:latin typeface="Avenir Book" charset="0"/>
                <a:ea typeface="Avenir Book" charset="0"/>
                <a:cs typeface="Avenir Book" charset="0"/>
              </a:rPr>
              <a:t>Etiquette</a:t>
            </a:r>
          </a:p>
          <a:p>
            <a:pPr marL="571500" indent="-571500">
              <a:buFont typeface="Arial" charset="0"/>
              <a:buChar char="•"/>
            </a:pPr>
            <a:r>
              <a:rPr lang="en-US" sz="3600" b="1" dirty="0">
                <a:solidFill>
                  <a:schemeClr val="tx2"/>
                </a:solidFill>
                <a:latin typeface="Avenir Book" charset="0"/>
                <a:ea typeface="Avenir Book" charset="0"/>
                <a:cs typeface="Avenir Book" charset="0"/>
              </a:rPr>
              <a:t>Code-along: Collaborative Filtering</a:t>
            </a:r>
          </a:p>
          <a:p>
            <a:pPr marL="571500" indent="-571500">
              <a:buFont typeface="Arial" charset="0"/>
              <a:buChar char="•"/>
            </a:pPr>
            <a:endParaRPr lang="en-US" sz="3600" dirty="0">
              <a:solidFill>
                <a:schemeClr val="tx2"/>
              </a:solidFill>
              <a:latin typeface="Avenir Book" charset="0"/>
              <a:ea typeface="Avenir Book" charset="0"/>
              <a:cs typeface="Avenir Book" charset="0"/>
            </a:endParaRPr>
          </a:p>
          <a:p>
            <a:pPr marL="571500" indent="-571500">
              <a:buFont typeface="Arial" charset="0"/>
              <a:buChar char="•"/>
            </a:pPr>
            <a:endParaRPr lang="en-US" sz="3600" dirty="0">
              <a:solidFill>
                <a:schemeClr val="tx2"/>
              </a:solidFill>
              <a:latin typeface="Avenir Book" charset="0"/>
              <a:ea typeface="Avenir Book" charset="0"/>
              <a:cs typeface="Avenir Book" charset="0"/>
            </a:endParaRPr>
          </a:p>
        </p:txBody>
      </p:sp>
      <p:sp>
        <p:nvSpPr>
          <p:cNvPr id="2" name="Slide Number Placeholder 1"/>
          <p:cNvSpPr>
            <a:spLocks noGrp="1"/>
          </p:cNvSpPr>
          <p:nvPr>
            <p:ph type="sldNum" sz="quarter" idx="12"/>
          </p:nvPr>
        </p:nvSpPr>
        <p:spPr/>
        <p:txBody>
          <a:bodyPr/>
          <a:lstStyle/>
          <a:p>
            <a:fld id="{068F4109-7BBC-ED48-834E-F2794D8279DA}" type="slidenum">
              <a:rPr lang="en-US" smtClean="0"/>
              <a:t>69</a:t>
            </a:fld>
            <a:endParaRPr lang="en-US"/>
          </a:p>
        </p:txBody>
      </p:sp>
      <p:sp>
        <p:nvSpPr>
          <p:cNvPr id="8" name="Rectangle 7"/>
          <p:cNvSpPr/>
          <p:nvPr/>
        </p:nvSpPr>
        <p:spPr>
          <a:xfrm>
            <a:off x="185753" y="6354246"/>
            <a:ext cx="5402697" cy="369332"/>
          </a:xfrm>
          <a:prstGeom prst="rect">
            <a:avLst/>
          </a:prstGeom>
        </p:spPr>
        <p:txBody>
          <a:bodyPr wrap="none">
            <a:spAutoFit/>
          </a:bodyPr>
          <a:lstStyle/>
          <a:p>
            <a:r>
              <a:rPr lang="en-US" dirty="0">
                <a:solidFill>
                  <a:schemeClr val="bg1">
                    <a:lumMod val="75000"/>
                  </a:schemeClr>
                </a:solidFill>
                <a:latin typeface="Avenir Book" charset="0"/>
                <a:ea typeface="Avenir Book" charset="0"/>
                <a:cs typeface="Avenir Book" charset="0"/>
              </a:rPr>
              <a:t>Intro to Data Science for Public Policy, Spring 2018</a:t>
            </a:r>
            <a:endParaRPr lang="en-US" dirty="0">
              <a:solidFill>
                <a:schemeClr val="bg1">
                  <a:lumMod val="75000"/>
                </a:schemeClr>
              </a:solidFill>
            </a:endParaRPr>
          </a:p>
        </p:txBody>
      </p:sp>
    </p:spTree>
    <p:extLst>
      <p:ext uri="{BB962C8B-B14F-4D97-AF65-F5344CB8AC3E}">
        <p14:creationId xmlns:p14="http://schemas.microsoft.com/office/powerpoint/2010/main" val="1403020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pic>
        <p:nvPicPr>
          <p:cNvPr id="3" name="Picture 2"/>
          <p:cNvPicPr>
            <a:picLocks noChangeAspect="1"/>
          </p:cNvPicPr>
          <p:nvPr/>
        </p:nvPicPr>
        <p:blipFill>
          <a:blip r:embed="rId3"/>
          <a:stretch>
            <a:fillRect/>
          </a:stretch>
        </p:blipFill>
        <p:spPr>
          <a:xfrm>
            <a:off x="1265966" y="1166648"/>
            <a:ext cx="9987504" cy="43260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41089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1027158" y="1767302"/>
            <a:ext cx="10794728" cy="1754326"/>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600" dirty="0">
                <a:solidFill>
                  <a:srgbClr val="0070C0"/>
                </a:solidFill>
                <a:latin typeface="Helvetica Neue Thin" charset="0"/>
                <a:ea typeface="Helvetica Neue Thin" charset="0"/>
                <a:cs typeface="Helvetica Neue Thin" charset="0"/>
              </a:rPr>
              <a:t>Recommendation engines are one of the most used tools to upsell products. Orgs that use rec engines:</a:t>
            </a:r>
          </a:p>
          <a:p>
            <a:pPr marL="15875" marR="0" lvl="0" indent="-15875" defTabSz="914400" eaLnBrk="1" fontAlgn="auto" latinLnBrk="0" hangingPunct="1">
              <a:lnSpc>
                <a:spcPct val="100000"/>
              </a:lnSpc>
              <a:spcBef>
                <a:spcPts val="0"/>
              </a:spcBef>
              <a:spcAft>
                <a:spcPts val="0"/>
              </a:spcAft>
              <a:buClrTx/>
              <a:buSzTx/>
              <a:buFont typeface="Arial" charset="0"/>
              <a:buNone/>
              <a:defRPr/>
            </a:pPr>
            <a:endParaRPr lang="en-US" sz="3600" dirty="0">
              <a:solidFill>
                <a:srgbClr val="0070C0"/>
              </a:solidFill>
              <a:latin typeface="Helvetica Neue Thin" charset="0"/>
              <a:ea typeface="Helvetica Neue Thin" charset="0"/>
              <a:cs typeface="Helvetica Neue Thin" charset="0"/>
            </a:endParaRPr>
          </a:p>
        </p:txBody>
      </p:sp>
      <p:sp>
        <p:nvSpPr>
          <p:cNvPr id="9" name="Rectangle 8"/>
          <p:cNvSpPr/>
          <p:nvPr/>
        </p:nvSpPr>
        <p:spPr>
          <a:xfrm>
            <a:off x="-7100550" y="645204"/>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sp>
        <p:nvSpPr>
          <p:cNvPr id="3" name="Rectangle 2"/>
          <p:cNvSpPr/>
          <p:nvPr/>
        </p:nvSpPr>
        <p:spPr>
          <a:xfrm>
            <a:off x="1888673" y="3165114"/>
            <a:ext cx="3026228" cy="1754326"/>
          </a:xfrm>
          <a:prstGeom prst="rect">
            <a:avLst/>
          </a:prstGeom>
        </p:spPr>
        <p:txBody>
          <a:bodyPr wrap="square">
            <a:spAutoFit/>
          </a:bodyPr>
          <a:lstStyle/>
          <a:p>
            <a:pPr marL="571500" lvl="0" indent="-571500">
              <a:buFont typeface="Arial" charset="0"/>
              <a:buChar char="•"/>
              <a:defRPr/>
            </a:pPr>
            <a:r>
              <a:rPr lang="en-US" sz="3600">
                <a:solidFill>
                  <a:srgbClr val="0070C0"/>
                </a:solidFill>
                <a:latin typeface="Helvetica Neue Thin" charset="0"/>
                <a:ea typeface="Helvetica Neue Thin" charset="0"/>
                <a:cs typeface="Helvetica Neue Thin" charset="0"/>
              </a:rPr>
              <a:t>Netflix</a:t>
            </a:r>
          </a:p>
          <a:p>
            <a:pPr marL="571500" lvl="0" indent="-571500">
              <a:buFont typeface="Arial" charset="0"/>
              <a:buChar char="•"/>
              <a:defRPr/>
            </a:pPr>
            <a:r>
              <a:rPr lang="en-US" sz="3600" dirty="0">
                <a:solidFill>
                  <a:srgbClr val="0070C0"/>
                </a:solidFill>
                <a:latin typeface="Helvetica Neue Thin" charset="0"/>
                <a:ea typeface="Helvetica Neue Thin" charset="0"/>
                <a:cs typeface="Helvetica Neue Thin" charset="0"/>
              </a:rPr>
              <a:t>Amazon</a:t>
            </a:r>
          </a:p>
          <a:p>
            <a:pPr marL="571500" lvl="0" indent="-571500">
              <a:buFont typeface="Arial" charset="0"/>
              <a:buChar char="•"/>
              <a:defRPr/>
            </a:pPr>
            <a:r>
              <a:rPr lang="en-US" sz="3600" dirty="0" err="1">
                <a:solidFill>
                  <a:srgbClr val="0070C0"/>
                </a:solidFill>
                <a:latin typeface="Helvetica Neue Thin" charset="0"/>
                <a:ea typeface="Helvetica Neue Thin" charset="0"/>
                <a:cs typeface="Helvetica Neue Thin" charset="0"/>
              </a:rPr>
              <a:t>Ebay</a:t>
            </a:r>
            <a:r>
              <a:rPr lang="en-US" sz="3600" dirty="0">
                <a:solidFill>
                  <a:srgbClr val="0070C0"/>
                </a:solidFill>
                <a:latin typeface="Helvetica Neue Thin" charset="0"/>
                <a:ea typeface="Helvetica Neue Thin" charset="0"/>
                <a:cs typeface="Helvetica Neue Thin" charset="0"/>
              </a:rPr>
              <a:t> </a:t>
            </a:r>
          </a:p>
        </p:txBody>
      </p:sp>
      <p:sp>
        <p:nvSpPr>
          <p:cNvPr id="11" name="Rectangle 10"/>
          <p:cNvSpPr/>
          <p:nvPr/>
        </p:nvSpPr>
        <p:spPr>
          <a:xfrm>
            <a:off x="4914901" y="3165114"/>
            <a:ext cx="5502728" cy="1754326"/>
          </a:xfrm>
          <a:prstGeom prst="rect">
            <a:avLst/>
          </a:prstGeom>
        </p:spPr>
        <p:txBody>
          <a:bodyPr wrap="square">
            <a:spAutoFit/>
          </a:bodyPr>
          <a:lstStyle/>
          <a:p>
            <a:pPr marL="571500" lvl="0" indent="-571500">
              <a:buFont typeface="Arial" charset="0"/>
              <a:buChar char="•"/>
              <a:defRPr/>
            </a:pPr>
            <a:r>
              <a:rPr lang="en-US" sz="3600" dirty="0">
                <a:solidFill>
                  <a:srgbClr val="0070C0"/>
                </a:solidFill>
                <a:latin typeface="Helvetica Neue Thin" charset="0"/>
                <a:ea typeface="Helvetica Neue Thin" charset="0"/>
                <a:cs typeface="Helvetica Neue Thin" charset="0"/>
              </a:rPr>
              <a:t>Google</a:t>
            </a:r>
          </a:p>
          <a:p>
            <a:pPr marL="571500" lvl="0" indent="-571500">
              <a:buFont typeface="Arial" charset="0"/>
              <a:buChar char="•"/>
              <a:defRPr/>
            </a:pPr>
            <a:r>
              <a:rPr lang="en-US" sz="3600" dirty="0">
                <a:solidFill>
                  <a:srgbClr val="0070C0"/>
                </a:solidFill>
                <a:latin typeface="Helvetica Neue Thin" charset="0"/>
                <a:ea typeface="Helvetica Neue Thin" charset="0"/>
                <a:cs typeface="Helvetica Neue Thin" charset="0"/>
              </a:rPr>
              <a:t>Dating services</a:t>
            </a:r>
          </a:p>
          <a:p>
            <a:pPr marL="571500" lvl="0" indent="-571500">
              <a:buFont typeface="Arial" charset="0"/>
              <a:buChar char="•"/>
              <a:defRPr/>
            </a:pPr>
            <a:r>
              <a:rPr lang="en-US" sz="3600" dirty="0">
                <a:solidFill>
                  <a:srgbClr val="0070C0"/>
                </a:solidFill>
                <a:latin typeface="Helvetica Neue Thin" charset="0"/>
                <a:ea typeface="Helvetica Neue Thin" charset="0"/>
                <a:cs typeface="Helvetica Neue Thin" charset="0"/>
              </a:rPr>
              <a:t>Pandora/Spotify</a:t>
            </a:r>
          </a:p>
        </p:txBody>
      </p:sp>
      <p:sp>
        <p:nvSpPr>
          <p:cNvPr id="12" name="Rectangle 11"/>
          <p:cNvSpPr/>
          <p:nvPr/>
        </p:nvSpPr>
        <p:spPr>
          <a:xfrm>
            <a:off x="1027158" y="5000299"/>
            <a:ext cx="10794728" cy="1200329"/>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600" dirty="0">
                <a:solidFill>
                  <a:srgbClr val="0070C0"/>
                </a:solidFill>
                <a:latin typeface="Helvetica Neue Thin" charset="0"/>
                <a:ea typeface="Helvetica Neue Thin" charset="0"/>
                <a:cs typeface="Helvetica Neue Thin" charset="0"/>
              </a:rPr>
              <a:t>Any organization with many products and repeat could benefit from a rec engine </a:t>
            </a:r>
          </a:p>
        </p:txBody>
      </p:sp>
    </p:spTree>
    <p:extLst>
      <p:ext uri="{BB962C8B-B14F-4D97-AF65-F5344CB8AC3E}">
        <p14:creationId xmlns:p14="http://schemas.microsoft.com/office/powerpoint/2010/main" val="22524810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71</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10" name="Rectangle 9"/>
          <p:cNvSpPr/>
          <p:nvPr/>
        </p:nvSpPr>
        <p:spPr>
          <a:xfrm>
            <a:off x="1027158" y="1767302"/>
            <a:ext cx="10794728" cy="3970318"/>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600" dirty="0">
                <a:solidFill>
                  <a:srgbClr val="0070C0"/>
                </a:solidFill>
                <a:latin typeface="Helvetica Neue Thin" charset="0"/>
                <a:ea typeface="Helvetica Neue Thin" charset="0"/>
                <a:cs typeface="Helvetica Neue Thin" charset="0"/>
              </a:rPr>
              <a:t>Recommendation engines often times are driven by preferences as revealed by users on websites:</a:t>
            </a:r>
          </a:p>
          <a:p>
            <a:pPr marL="15875" marR="0" lvl="0" indent="-15875" defTabSz="914400" eaLnBrk="1" fontAlgn="auto" latinLnBrk="0" hangingPunct="1">
              <a:lnSpc>
                <a:spcPct val="100000"/>
              </a:lnSpc>
              <a:spcBef>
                <a:spcPts val="0"/>
              </a:spcBef>
              <a:spcAft>
                <a:spcPts val="0"/>
              </a:spcAft>
              <a:buClrTx/>
              <a:buSzTx/>
              <a:buFont typeface="Arial" charset="0"/>
              <a:buNone/>
              <a:defRPr/>
            </a:pPr>
            <a:endParaRPr lang="en-US" sz="3600" dirty="0">
              <a:solidFill>
                <a:srgbClr val="0070C0"/>
              </a:solidFill>
              <a:latin typeface="Helvetica Neue Thin" charset="0"/>
              <a:ea typeface="Helvetica Neue Thin" charset="0"/>
              <a:cs typeface="Helvetica Neue Thin" charset="0"/>
            </a:endParaRP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Views</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Likes</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Purchases</a:t>
            </a:r>
          </a:p>
          <a:p>
            <a:pPr marL="571500" marR="0" lvl="0" indent="-571500" defTabSz="914400" eaLnBrk="1" fontAlgn="auto" latinLnBrk="0" hangingPunct="1">
              <a:lnSpc>
                <a:spcPct val="100000"/>
              </a:lnSpc>
              <a:spcBef>
                <a:spcPts val="0"/>
              </a:spcBef>
              <a:spcAft>
                <a:spcPts val="0"/>
              </a:spcAft>
              <a:buClrTx/>
              <a:buSzTx/>
              <a:buFont typeface="Arial" charset="0"/>
              <a:buChar char="•"/>
              <a:defRPr/>
            </a:pPr>
            <a:r>
              <a:rPr lang="en-US" sz="3600" dirty="0">
                <a:solidFill>
                  <a:srgbClr val="0070C0"/>
                </a:solidFill>
                <a:latin typeface="Helvetica Neue Thin" charset="0"/>
                <a:ea typeface="Helvetica Neue Thin" charset="0"/>
                <a:cs typeface="Helvetica Neue Thin" charset="0"/>
              </a:rPr>
              <a:t>Ratings</a:t>
            </a:r>
          </a:p>
        </p:txBody>
      </p:sp>
      <p:sp>
        <p:nvSpPr>
          <p:cNvPr id="9" name="Rectangle 8"/>
          <p:cNvSpPr/>
          <p:nvPr/>
        </p:nvSpPr>
        <p:spPr>
          <a:xfrm>
            <a:off x="-7100550" y="645204"/>
            <a:ext cx="12805986"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spTree>
    <p:extLst>
      <p:ext uri="{BB962C8B-B14F-4D97-AF65-F5344CB8AC3E}">
        <p14:creationId xmlns:p14="http://schemas.microsoft.com/office/powerpoint/2010/main" val="6806035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72</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234604927"/>
              </p:ext>
            </p:extLst>
          </p:nvPr>
        </p:nvGraphicFramePr>
        <p:xfrm>
          <a:off x="1187448" y="3175818"/>
          <a:ext cx="9736368" cy="2286000"/>
        </p:xfrm>
        <a:graphic>
          <a:graphicData uri="http://schemas.openxmlformats.org/drawingml/2006/table">
            <a:tbl>
              <a:tblPr firstRow="1" bandRow="1">
                <a:tableStyleId>{5C22544A-7EE6-4342-B048-85BDC9FD1C3A}</a:tableStyleId>
              </a:tblPr>
              <a:tblGrid>
                <a:gridCol w="1622728">
                  <a:extLst>
                    <a:ext uri="{9D8B030D-6E8A-4147-A177-3AD203B41FA5}">
                      <a16:colId xmlns:a16="http://schemas.microsoft.com/office/drawing/2014/main" val="20000"/>
                    </a:ext>
                  </a:extLst>
                </a:gridCol>
                <a:gridCol w="1622728">
                  <a:extLst>
                    <a:ext uri="{9D8B030D-6E8A-4147-A177-3AD203B41FA5}">
                      <a16:colId xmlns:a16="http://schemas.microsoft.com/office/drawing/2014/main" val="20001"/>
                    </a:ext>
                  </a:extLst>
                </a:gridCol>
                <a:gridCol w="1622728">
                  <a:extLst>
                    <a:ext uri="{9D8B030D-6E8A-4147-A177-3AD203B41FA5}">
                      <a16:colId xmlns:a16="http://schemas.microsoft.com/office/drawing/2014/main" val="20002"/>
                    </a:ext>
                  </a:extLst>
                </a:gridCol>
                <a:gridCol w="1622728">
                  <a:extLst>
                    <a:ext uri="{9D8B030D-6E8A-4147-A177-3AD203B41FA5}">
                      <a16:colId xmlns:a16="http://schemas.microsoft.com/office/drawing/2014/main" val="20003"/>
                    </a:ext>
                  </a:extLst>
                </a:gridCol>
                <a:gridCol w="1622728">
                  <a:extLst>
                    <a:ext uri="{9D8B030D-6E8A-4147-A177-3AD203B41FA5}">
                      <a16:colId xmlns:a16="http://schemas.microsoft.com/office/drawing/2014/main" val="20004"/>
                    </a:ext>
                  </a:extLst>
                </a:gridCol>
                <a:gridCol w="1622728">
                  <a:extLst>
                    <a:ext uri="{9D8B030D-6E8A-4147-A177-3AD203B41FA5}">
                      <a16:colId xmlns:a16="http://schemas.microsoft.com/office/drawing/2014/main" val="20005"/>
                    </a:ext>
                  </a:extLst>
                </a:gridCol>
              </a:tblGrid>
              <a:tr h="406330">
                <a:tc>
                  <a:txBody>
                    <a:bodyPr/>
                    <a:lstStyle/>
                    <a:p>
                      <a:pPr algn="ctr"/>
                      <a:r>
                        <a:rPr lang="en-US" sz="2000" b="1" dirty="0">
                          <a:solidFill>
                            <a:schemeClr val="tx2"/>
                          </a:solidFill>
                          <a:latin typeface="Courier New" charset="0"/>
                          <a:ea typeface="Courier New" charset="0"/>
                          <a:cs typeface="Courier New" charset="0"/>
                        </a:rPr>
                        <a:t>Person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Syringes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Alcohol pads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err="1">
                          <a:solidFill>
                            <a:schemeClr val="tx2"/>
                          </a:solidFill>
                          <a:latin typeface="Courier New" charset="0"/>
                          <a:ea typeface="Courier New" charset="0"/>
                          <a:cs typeface="Courier New" charset="0"/>
                        </a:rPr>
                        <a:t>Bandaids</a:t>
                      </a:r>
                      <a:endParaRPr lang="en-US" sz="2000" b="1"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Insulin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Neosporin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331248">
                <a:tc>
                  <a:txBody>
                    <a:bodyPr/>
                    <a:lstStyle/>
                    <a:p>
                      <a:pPr algn="ctr"/>
                      <a:r>
                        <a:rPr lang="en-US" sz="2000" b="1" dirty="0">
                          <a:solidFill>
                            <a:schemeClr val="tx2"/>
                          </a:solidFill>
                          <a:latin typeface="Courier New" charset="0"/>
                          <a:ea typeface="Courier New" charset="0"/>
                          <a:cs typeface="Courier New" charset="0"/>
                        </a:rPr>
                        <a:t>Jake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31248">
                <a:tc>
                  <a:txBody>
                    <a:bodyPr/>
                    <a:lstStyle/>
                    <a:p>
                      <a:pPr algn="ctr"/>
                      <a:r>
                        <a:rPr lang="en-US" sz="2000" b="1" dirty="0">
                          <a:solidFill>
                            <a:schemeClr val="tx2"/>
                          </a:solidFill>
                          <a:latin typeface="Courier New" charset="0"/>
                          <a:ea typeface="Courier New" charset="0"/>
                          <a:cs typeface="Courier New" charset="0"/>
                        </a:rPr>
                        <a:t>Amy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331248">
                <a:tc>
                  <a:txBody>
                    <a:bodyPr/>
                    <a:lstStyle/>
                    <a:p>
                      <a:pPr algn="ctr"/>
                      <a:r>
                        <a:rPr lang="en-US" sz="2000" b="1" dirty="0">
                          <a:solidFill>
                            <a:schemeClr val="tx2"/>
                          </a:solidFill>
                          <a:latin typeface="Courier New" charset="0"/>
                          <a:ea typeface="Courier New" charset="0"/>
                          <a:cs typeface="Courier New" charset="0"/>
                        </a:rPr>
                        <a:t>Oliver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3"/>
                  </a:ext>
                </a:extLst>
              </a:tr>
              <a:tr h="331248">
                <a:tc>
                  <a:txBody>
                    <a:bodyPr/>
                    <a:lstStyle/>
                    <a:p>
                      <a:pPr algn="ctr"/>
                      <a:r>
                        <a:rPr lang="en-US" sz="2000" b="1" dirty="0">
                          <a:solidFill>
                            <a:schemeClr val="tx2"/>
                          </a:solidFill>
                          <a:latin typeface="Courier New" charset="0"/>
                          <a:ea typeface="Courier New" charset="0"/>
                          <a:cs typeface="Courier New" charset="0"/>
                        </a:rPr>
                        <a:t>Sally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0004"/>
                  </a:ext>
                </a:extLst>
              </a:tr>
            </a:tbl>
          </a:graphicData>
        </a:graphic>
      </p:graphicFrame>
      <p:sp>
        <p:nvSpPr>
          <p:cNvPr id="7" name="Rectangle 6"/>
          <p:cNvSpPr/>
          <p:nvPr/>
        </p:nvSpPr>
        <p:spPr>
          <a:xfrm>
            <a:off x="1027158" y="1653767"/>
            <a:ext cx="10794728" cy="1200329"/>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600" dirty="0">
                <a:solidFill>
                  <a:srgbClr val="0070C0"/>
                </a:solidFill>
                <a:latin typeface="Helvetica Neue Thin" charset="0"/>
                <a:ea typeface="Helvetica Neue Thin" charset="0"/>
                <a:cs typeface="Helvetica Neue Thin" charset="0"/>
              </a:rPr>
              <a:t>People with similar purchasing behaviors are more likely to accept product recommendations. </a:t>
            </a:r>
          </a:p>
        </p:txBody>
      </p:sp>
    </p:spTree>
    <p:extLst>
      <p:ext uri="{BB962C8B-B14F-4D97-AF65-F5344CB8AC3E}">
        <p14:creationId xmlns:p14="http://schemas.microsoft.com/office/powerpoint/2010/main" val="16583589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73</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graphicFrame>
        <p:nvGraphicFramePr>
          <p:cNvPr id="3" name="Table 2"/>
          <p:cNvGraphicFramePr>
            <a:graphicFrameLocks noGrp="1"/>
          </p:cNvGraphicFramePr>
          <p:nvPr/>
        </p:nvGraphicFramePr>
        <p:xfrm>
          <a:off x="1187448" y="3175818"/>
          <a:ext cx="9736368" cy="2286000"/>
        </p:xfrm>
        <a:graphic>
          <a:graphicData uri="http://schemas.openxmlformats.org/drawingml/2006/table">
            <a:tbl>
              <a:tblPr firstRow="1" bandRow="1">
                <a:tableStyleId>{5C22544A-7EE6-4342-B048-85BDC9FD1C3A}</a:tableStyleId>
              </a:tblPr>
              <a:tblGrid>
                <a:gridCol w="1622728">
                  <a:extLst>
                    <a:ext uri="{9D8B030D-6E8A-4147-A177-3AD203B41FA5}">
                      <a16:colId xmlns:a16="http://schemas.microsoft.com/office/drawing/2014/main" val="20000"/>
                    </a:ext>
                  </a:extLst>
                </a:gridCol>
                <a:gridCol w="1622728">
                  <a:extLst>
                    <a:ext uri="{9D8B030D-6E8A-4147-A177-3AD203B41FA5}">
                      <a16:colId xmlns:a16="http://schemas.microsoft.com/office/drawing/2014/main" val="20001"/>
                    </a:ext>
                  </a:extLst>
                </a:gridCol>
                <a:gridCol w="1622728">
                  <a:extLst>
                    <a:ext uri="{9D8B030D-6E8A-4147-A177-3AD203B41FA5}">
                      <a16:colId xmlns:a16="http://schemas.microsoft.com/office/drawing/2014/main" val="20002"/>
                    </a:ext>
                  </a:extLst>
                </a:gridCol>
                <a:gridCol w="1622728">
                  <a:extLst>
                    <a:ext uri="{9D8B030D-6E8A-4147-A177-3AD203B41FA5}">
                      <a16:colId xmlns:a16="http://schemas.microsoft.com/office/drawing/2014/main" val="20003"/>
                    </a:ext>
                  </a:extLst>
                </a:gridCol>
                <a:gridCol w="1622728">
                  <a:extLst>
                    <a:ext uri="{9D8B030D-6E8A-4147-A177-3AD203B41FA5}">
                      <a16:colId xmlns:a16="http://schemas.microsoft.com/office/drawing/2014/main" val="20004"/>
                    </a:ext>
                  </a:extLst>
                </a:gridCol>
                <a:gridCol w="1622728">
                  <a:extLst>
                    <a:ext uri="{9D8B030D-6E8A-4147-A177-3AD203B41FA5}">
                      <a16:colId xmlns:a16="http://schemas.microsoft.com/office/drawing/2014/main" val="20005"/>
                    </a:ext>
                  </a:extLst>
                </a:gridCol>
              </a:tblGrid>
              <a:tr h="406330">
                <a:tc>
                  <a:txBody>
                    <a:bodyPr/>
                    <a:lstStyle/>
                    <a:p>
                      <a:pPr algn="ctr"/>
                      <a:r>
                        <a:rPr lang="en-US" sz="2000" b="1" dirty="0">
                          <a:solidFill>
                            <a:schemeClr val="tx2"/>
                          </a:solidFill>
                          <a:latin typeface="Courier New" charset="0"/>
                          <a:ea typeface="Courier New" charset="0"/>
                          <a:cs typeface="Courier New" charset="0"/>
                        </a:rPr>
                        <a:t>Person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Syringes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Alcohol pads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err="1">
                          <a:solidFill>
                            <a:schemeClr val="tx2"/>
                          </a:solidFill>
                          <a:latin typeface="Courier New" charset="0"/>
                          <a:ea typeface="Courier New" charset="0"/>
                          <a:cs typeface="Courier New" charset="0"/>
                        </a:rPr>
                        <a:t>Bandaids</a:t>
                      </a:r>
                      <a:endParaRPr lang="en-US" sz="2000" b="1"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Insulin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Neosporin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331248">
                <a:tc>
                  <a:txBody>
                    <a:bodyPr/>
                    <a:lstStyle/>
                    <a:p>
                      <a:pPr algn="ctr"/>
                      <a:r>
                        <a:rPr lang="en-US" sz="2000" b="1" dirty="0">
                          <a:solidFill>
                            <a:schemeClr val="tx2"/>
                          </a:solidFill>
                          <a:latin typeface="Courier New" charset="0"/>
                          <a:ea typeface="Courier New" charset="0"/>
                          <a:cs typeface="Courier New" charset="0"/>
                        </a:rPr>
                        <a:t>Jake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31248">
                <a:tc>
                  <a:txBody>
                    <a:bodyPr/>
                    <a:lstStyle/>
                    <a:p>
                      <a:pPr algn="ctr"/>
                      <a:r>
                        <a:rPr lang="en-US" sz="2000" b="1" dirty="0">
                          <a:solidFill>
                            <a:schemeClr val="tx2"/>
                          </a:solidFill>
                          <a:latin typeface="Courier New" charset="0"/>
                          <a:ea typeface="Courier New" charset="0"/>
                          <a:cs typeface="Courier New" charset="0"/>
                        </a:rPr>
                        <a:t>Amy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331248">
                <a:tc>
                  <a:txBody>
                    <a:bodyPr/>
                    <a:lstStyle/>
                    <a:p>
                      <a:pPr algn="ctr"/>
                      <a:r>
                        <a:rPr lang="en-US" sz="2000" b="1" dirty="0">
                          <a:solidFill>
                            <a:schemeClr val="tx2"/>
                          </a:solidFill>
                          <a:latin typeface="Courier New" charset="0"/>
                          <a:ea typeface="Courier New" charset="0"/>
                          <a:cs typeface="Courier New" charset="0"/>
                        </a:rPr>
                        <a:t>Oliver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3"/>
                  </a:ext>
                </a:extLst>
              </a:tr>
              <a:tr h="331248">
                <a:tc>
                  <a:txBody>
                    <a:bodyPr/>
                    <a:lstStyle/>
                    <a:p>
                      <a:pPr algn="ctr"/>
                      <a:r>
                        <a:rPr lang="en-US" sz="2000" b="1" dirty="0">
                          <a:solidFill>
                            <a:schemeClr val="tx2"/>
                          </a:solidFill>
                          <a:latin typeface="Courier New" charset="0"/>
                          <a:ea typeface="Courier New" charset="0"/>
                          <a:cs typeface="Courier New" charset="0"/>
                        </a:rPr>
                        <a:t>Sally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0004"/>
                  </a:ext>
                </a:extLst>
              </a:tr>
            </a:tbl>
          </a:graphicData>
        </a:graphic>
      </p:graphicFrame>
      <p:sp>
        <p:nvSpPr>
          <p:cNvPr id="7" name="Rectangle 6"/>
          <p:cNvSpPr/>
          <p:nvPr/>
        </p:nvSpPr>
        <p:spPr>
          <a:xfrm>
            <a:off x="1027158" y="1480681"/>
            <a:ext cx="9726186" cy="1569660"/>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200" dirty="0">
                <a:solidFill>
                  <a:srgbClr val="0070C0"/>
                </a:solidFill>
                <a:latin typeface="Helvetica Neue Thin" charset="0"/>
                <a:ea typeface="Helvetica Neue Thin" charset="0"/>
                <a:cs typeface="Helvetica Neue Thin" charset="0"/>
              </a:rPr>
              <a:t>Jake and Amy both purchase </a:t>
            </a:r>
            <a:r>
              <a:rPr lang="en-US" sz="3200" b="1" dirty="0">
                <a:solidFill>
                  <a:srgbClr val="0070C0"/>
                </a:solidFill>
                <a:latin typeface="Helvetica Neue Thin" charset="0"/>
                <a:ea typeface="Helvetica Neue Thin" charset="0"/>
                <a:cs typeface="Helvetica Neue Thin" charset="0"/>
              </a:rPr>
              <a:t>insulin</a:t>
            </a:r>
            <a:r>
              <a:rPr lang="en-US" sz="3200" dirty="0">
                <a:solidFill>
                  <a:srgbClr val="0070C0"/>
                </a:solidFill>
                <a:latin typeface="Helvetica Neue Thin" charset="0"/>
                <a:ea typeface="Helvetica Neue Thin" charset="0"/>
                <a:cs typeface="Helvetica Neue Thin" charset="0"/>
              </a:rPr>
              <a:t> and </a:t>
            </a:r>
            <a:r>
              <a:rPr lang="en-US" sz="3200" b="1" dirty="0">
                <a:solidFill>
                  <a:srgbClr val="0070C0"/>
                </a:solidFill>
                <a:latin typeface="Helvetica Neue Thin" charset="0"/>
                <a:ea typeface="Helvetica Neue Thin" charset="0"/>
                <a:cs typeface="Helvetica Neue Thin" charset="0"/>
              </a:rPr>
              <a:t>syringes</a:t>
            </a:r>
            <a:r>
              <a:rPr lang="en-US" sz="3200" dirty="0">
                <a:solidFill>
                  <a:srgbClr val="0070C0"/>
                </a:solidFill>
                <a:latin typeface="Helvetica Neue Thin" charset="0"/>
                <a:ea typeface="Helvetica Neue Thin" charset="0"/>
                <a:cs typeface="Helvetica Neue Thin" charset="0"/>
              </a:rPr>
              <a:t>. Since Amy purchased </a:t>
            </a:r>
            <a:r>
              <a:rPr lang="en-US" sz="3200" b="1" dirty="0">
                <a:solidFill>
                  <a:srgbClr val="0070C0"/>
                </a:solidFill>
                <a:latin typeface="Helvetica Neue Thin" charset="0"/>
                <a:ea typeface="Helvetica Neue Thin" charset="0"/>
                <a:cs typeface="Helvetica Neue Thin" charset="0"/>
              </a:rPr>
              <a:t>alcohol pads</a:t>
            </a:r>
            <a:r>
              <a:rPr lang="en-US" sz="3200" dirty="0">
                <a:solidFill>
                  <a:srgbClr val="0070C0"/>
                </a:solidFill>
                <a:latin typeface="Helvetica Neue Thin" charset="0"/>
                <a:ea typeface="Helvetica Neue Thin" charset="0"/>
                <a:cs typeface="Helvetica Neue Thin" charset="0"/>
              </a:rPr>
              <a:t>, Jake might also need </a:t>
            </a:r>
            <a:r>
              <a:rPr lang="en-US" sz="3200" b="1" dirty="0">
                <a:solidFill>
                  <a:srgbClr val="0070C0"/>
                </a:solidFill>
                <a:latin typeface="Helvetica Neue Thin" charset="0"/>
                <a:ea typeface="Helvetica Neue Thin" charset="0"/>
                <a:cs typeface="Helvetica Neue Thin" charset="0"/>
              </a:rPr>
              <a:t>alcohol pads. </a:t>
            </a:r>
          </a:p>
        </p:txBody>
      </p:sp>
    </p:spTree>
    <p:extLst>
      <p:ext uri="{BB962C8B-B14F-4D97-AF65-F5344CB8AC3E}">
        <p14:creationId xmlns:p14="http://schemas.microsoft.com/office/powerpoint/2010/main" val="70487977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74</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graphicFrame>
        <p:nvGraphicFramePr>
          <p:cNvPr id="3" name="Table 2"/>
          <p:cNvGraphicFramePr>
            <a:graphicFrameLocks noGrp="1"/>
          </p:cNvGraphicFramePr>
          <p:nvPr/>
        </p:nvGraphicFramePr>
        <p:xfrm>
          <a:off x="1187448" y="3175818"/>
          <a:ext cx="9736368" cy="2286000"/>
        </p:xfrm>
        <a:graphic>
          <a:graphicData uri="http://schemas.openxmlformats.org/drawingml/2006/table">
            <a:tbl>
              <a:tblPr firstRow="1" bandRow="1">
                <a:tableStyleId>{5C22544A-7EE6-4342-B048-85BDC9FD1C3A}</a:tableStyleId>
              </a:tblPr>
              <a:tblGrid>
                <a:gridCol w="1622728">
                  <a:extLst>
                    <a:ext uri="{9D8B030D-6E8A-4147-A177-3AD203B41FA5}">
                      <a16:colId xmlns:a16="http://schemas.microsoft.com/office/drawing/2014/main" val="20000"/>
                    </a:ext>
                  </a:extLst>
                </a:gridCol>
                <a:gridCol w="1622728">
                  <a:extLst>
                    <a:ext uri="{9D8B030D-6E8A-4147-A177-3AD203B41FA5}">
                      <a16:colId xmlns:a16="http://schemas.microsoft.com/office/drawing/2014/main" val="20001"/>
                    </a:ext>
                  </a:extLst>
                </a:gridCol>
                <a:gridCol w="1622728">
                  <a:extLst>
                    <a:ext uri="{9D8B030D-6E8A-4147-A177-3AD203B41FA5}">
                      <a16:colId xmlns:a16="http://schemas.microsoft.com/office/drawing/2014/main" val="20002"/>
                    </a:ext>
                  </a:extLst>
                </a:gridCol>
                <a:gridCol w="1622728">
                  <a:extLst>
                    <a:ext uri="{9D8B030D-6E8A-4147-A177-3AD203B41FA5}">
                      <a16:colId xmlns:a16="http://schemas.microsoft.com/office/drawing/2014/main" val="20003"/>
                    </a:ext>
                  </a:extLst>
                </a:gridCol>
                <a:gridCol w="1622728">
                  <a:extLst>
                    <a:ext uri="{9D8B030D-6E8A-4147-A177-3AD203B41FA5}">
                      <a16:colId xmlns:a16="http://schemas.microsoft.com/office/drawing/2014/main" val="20004"/>
                    </a:ext>
                  </a:extLst>
                </a:gridCol>
                <a:gridCol w="1622728">
                  <a:extLst>
                    <a:ext uri="{9D8B030D-6E8A-4147-A177-3AD203B41FA5}">
                      <a16:colId xmlns:a16="http://schemas.microsoft.com/office/drawing/2014/main" val="20005"/>
                    </a:ext>
                  </a:extLst>
                </a:gridCol>
              </a:tblGrid>
              <a:tr h="406330">
                <a:tc>
                  <a:txBody>
                    <a:bodyPr/>
                    <a:lstStyle/>
                    <a:p>
                      <a:pPr algn="ctr"/>
                      <a:r>
                        <a:rPr lang="en-US" sz="2000" b="1" dirty="0">
                          <a:solidFill>
                            <a:schemeClr val="tx2"/>
                          </a:solidFill>
                          <a:latin typeface="Courier New" charset="0"/>
                          <a:ea typeface="Courier New" charset="0"/>
                          <a:cs typeface="Courier New" charset="0"/>
                        </a:rPr>
                        <a:t>Person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Syringes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Alcohol pads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err="1">
                          <a:solidFill>
                            <a:schemeClr val="tx2"/>
                          </a:solidFill>
                          <a:latin typeface="Courier New" charset="0"/>
                          <a:ea typeface="Courier New" charset="0"/>
                          <a:cs typeface="Courier New" charset="0"/>
                        </a:rPr>
                        <a:t>Bandaids</a:t>
                      </a:r>
                      <a:endParaRPr lang="en-US" sz="2000" b="1"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Insulin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solidFill>
                            <a:schemeClr val="tx2"/>
                          </a:solidFill>
                          <a:latin typeface="Courier New" charset="0"/>
                          <a:ea typeface="Courier New" charset="0"/>
                          <a:cs typeface="Courier New" charset="0"/>
                        </a:rPr>
                        <a:t>Neosporin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331248">
                <a:tc>
                  <a:txBody>
                    <a:bodyPr/>
                    <a:lstStyle/>
                    <a:p>
                      <a:pPr algn="ctr"/>
                      <a:r>
                        <a:rPr lang="en-US" sz="2000" b="1" dirty="0">
                          <a:solidFill>
                            <a:schemeClr val="tx2"/>
                          </a:solidFill>
                          <a:latin typeface="Courier New" charset="0"/>
                          <a:ea typeface="Courier New" charset="0"/>
                          <a:cs typeface="Courier New" charset="0"/>
                        </a:rPr>
                        <a:t>Jake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331248">
                <a:tc>
                  <a:txBody>
                    <a:bodyPr/>
                    <a:lstStyle/>
                    <a:p>
                      <a:pPr algn="ctr"/>
                      <a:r>
                        <a:rPr lang="en-US" sz="2000" b="1" dirty="0">
                          <a:solidFill>
                            <a:schemeClr val="tx2"/>
                          </a:solidFill>
                          <a:latin typeface="Courier New" charset="0"/>
                          <a:ea typeface="Courier New" charset="0"/>
                          <a:cs typeface="Courier New" charset="0"/>
                        </a:rPr>
                        <a:t>Amy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331248">
                <a:tc>
                  <a:txBody>
                    <a:bodyPr/>
                    <a:lstStyle/>
                    <a:p>
                      <a:pPr algn="ctr"/>
                      <a:r>
                        <a:rPr lang="en-US" sz="2000" b="1" dirty="0">
                          <a:solidFill>
                            <a:schemeClr val="tx2"/>
                          </a:solidFill>
                          <a:latin typeface="Courier New" charset="0"/>
                          <a:ea typeface="Courier New" charset="0"/>
                          <a:cs typeface="Courier New" charset="0"/>
                        </a:rPr>
                        <a:t>Oliver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3"/>
                  </a:ext>
                </a:extLst>
              </a:tr>
              <a:tr h="331248">
                <a:tc>
                  <a:txBody>
                    <a:bodyPr/>
                    <a:lstStyle/>
                    <a:p>
                      <a:pPr algn="ctr"/>
                      <a:r>
                        <a:rPr lang="en-US" sz="2000" b="1" dirty="0">
                          <a:solidFill>
                            <a:schemeClr val="tx2"/>
                          </a:solidFill>
                          <a:latin typeface="Courier New" charset="0"/>
                          <a:ea typeface="Courier New" charset="0"/>
                          <a:cs typeface="Courier New" charset="0"/>
                        </a:rPr>
                        <a:t>Sally</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2000" b="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tc>
                  <a:txBody>
                    <a:bodyPr/>
                    <a:lstStyle/>
                    <a:p>
                      <a:pPr algn="ctr"/>
                      <a:endParaRPr lang="en-US" sz="2000" b="0" dirty="0">
                        <a:solidFill>
                          <a:schemeClr val="tx2"/>
                        </a:solidFill>
                        <a:latin typeface="Courier New" charset="0"/>
                        <a:ea typeface="Courier New" charset="0"/>
                        <a:cs typeface="Courier New"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r>
                        <a:rPr lang="en-US" sz="2000" b="0" dirty="0">
                          <a:solidFill>
                            <a:schemeClr val="tx2"/>
                          </a:solidFill>
                          <a:latin typeface="Courier New" charset="0"/>
                          <a:ea typeface="Courier New" charset="0"/>
                          <a:cs typeface="Courier New"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0004"/>
                  </a:ext>
                </a:extLst>
              </a:tr>
            </a:tbl>
          </a:graphicData>
        </a:graphic>
      </p:graphicFrame>
      <p:sp>
        <p:nvSpPr>
          <p:cNvPr id="7" name="Rectangle 6"/>
          <p:cNvSpPr/>
          <p:nvPr/>
        </p:nvSpPr>
        <p:spPr>
          <a:xfrm>
            <a:off x="1197630" y="1606158"/>
            <a:ext cx="9726186" cy="1569660"/>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200" dirty="0">
                <a:solidFill>
                  <a:srgbClr val="0070C0"/>
                </a:solidFill>
                <a:latin typeface="Helvetica Neue Thin" charset="0"/>
                <a:ea typeface="Helvetica Neue Thin" charset="0"/>
                <a:cs typeface="Helvetica Neue Thin" charset="0"/>
              </a:rPr>
              <a:t>If someone buys </a:t>
            </a:r>
            <a:r>
              <a:rPr lang="en-US" sz="3200" b="1" dirty="0">
                <a:solidFill>
                  <a:srgbClr val="0070C0"/>
                </a:solidFill>
                <a:latin typeface="Helvetica Neue Thin" charset="0"/>
                <a:ea typeface="Helvetica Neue Thin" charset="0"/>
                <a:cs typeface="Helvetica Neue Thin" charset="0"/>
              </a:rPr>
              <a:t>Neosporin</a:t>
            </a:r>
            <a:r>
              <a:rPr lang="en-US" sz="3200" dirty="0">
                <a:solidFill>
                  <a:srgbClr val="0070C0"/>
                </a:solidFill>
                <a:latin typeface="Helvetica Neue Thin" charset="0"/>
                <a:ea typeface="Helvetica Neue Thin" charset="0"/>
                <a:cs typeface="Helvetica Neue Thin" charset="0"/>
              </a:rPr>
              <a:t>, what item should be recommended? The result is intuitive and can be quantified</a:t>
            </a:r>
          </a:p>
        </p:txBody>
      </p:sp>
    </p:spTree>
    <p:extLst>
      <p:ext uri="{BB962C8B-B14F-4D97-AF65-F5344CB8AC3E}">
        <p14:creationId xmlns:p14="http://schemas.microsoft.com/office/powerpoint/2010/main" val="143316433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75</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sp>
        <p:nvSpPr>
          <p:cNvPr id="10" name="Rectangle 9"/>
          <p:cNvSpPr/>
          <p:nvPr/>
        </p:nvSpPr>
        <p:spPr>
          <a:xfrm>
            <a:off x="1052850" y="1830143"/>
            <a:ext cx="10340573" cy="954107"/>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2800" dirty="0">
                <a:solidFill>
                  <a:srgbClr val="0070C0"/>
                </a:solidFill>
                <a:latin typeface="Helvetica Neue Thin" charset="0"/>
                <a:ea typeface="Helvetica Neue Thin" charset="0"/>
                <a:cs typeface="Helvetica Neue Thin" charset="0"/>
              </a:rPr>
              <a:t>Cosine similarity measures the angle between two non-zero vectors. Pearson’s Correlation is the mean-centered version.</a:t>
            </a:r>
            <a:endParaRPr lang="en-US" sz="2800" b="1" dirty="0">
              <a:solidFill>
                <a:srgbClr val="0070C0"/>
              </a:solidFill>
              <a:latin typeface="Helvetica Neue Thin" charset="0"/>
              <a:ea typeface="Helvetica Neue Thin" charset="0"/>
              <a:cs typeface="Helvetica Neue Thin" charset="0"/>
            </a:endParaRPr>
          </a:p>
        </p:txBody>
      </p:sp>
      <mc:AlternateContent xmlns:mc="http://schemas.openxmlformats.org/markup-compatibility/2006" xmlns:a14="http://schemas.microsoft.com/office/drawing/2010/main">
        <mc:Choice Requires="a14">
          <p:sp>
            <p:nvSpPr>
              <p:cNvPr id="11" name="TextBox 10"/>
              <p:cNvSpPr txBox="1"/>
              <p:nvPr/>
            </p:nvSpPr>
            <p:spPr>
              <a:xfrm>
                <a:off x="1052850" y="3090835"/>
                <a:ext cx="7963134" cy="138095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sz="2800" b="0" i="1" smtClean="0">
                              <a:latin typeface="Cambria Math" panose="02040503050406030204" pitchFamily="18" charset="0"/>
                            </a:rPr>
                          </m:ctrlPr>
                        </m:funcPr>
                        <m:fName>
                          <m:r>
                            <m:rPr>
                              <m:sty m:val="p"/>
                            </m:rPr>
                            <a:rPr lang="en-US" sz="2800" b="0" i="0" smtClean="0">
                              <a:latin typeface="Cambria Math" charset="0"/>
                            </a:rPr>
                            <m:t>cos</m:t>
                          </m:r>
                        </m:fName>
                        <m:e>
                          <m:d>
                            <m:dPr>
                              <m:ctrlPr>
                                <a:rPr lang="en-US" sz="2800" b="0" i="1" smtClean="0">
                                  <a:latin typeface="Cambria Math" panose="02040503050406030204" pitchFamily="18" charset="0"/>
                                </a:rPr>
                              </m:ctrlPr>
                            </m:dPr>
                            <m:e>
                              <m:r>
                                <a:rPr lang="en-US" sz="2800" b="0" i="1" smtClean="0">
                                  <a:latin typeface="Cambria Math" charset="0"/>
                                  <a:ea typeface="Cambria Math" charset="0"/>
                                  <a:cs typeface="Cambria Math" charset="0"/>
                                </a:rPr>
                                <m:t>𝜃</m:t>
                              </m:r>
                            </m:e>
                          </m:d>
                        </m:e>
                      </m:func>
                      <m:r>
                        <a:rPr lang="en-US" sz="2800" b="0" i="1" smtClean="0">
                          <a:latin typeface="Cambria Math" charset="0"/>
                          <a:ea typeface="Cambria Math" charset="0"/>
                          <a:cs typeface="Cambria Math" charset="0"/>
                        </a:rPr>
                        <m:t>= </m:t>
                      </m:r>
                      <m:f>
                        <m:fPr>
                          <m:ctrlPr>
                            <a:rPr lang="bg-BG" sz="2800" b="0" i="1" smtClean="0">
                              <a:latin typeface="Cambria Math" panose="02040503050406030204" pitchFamily="18" charset="0"/>
                              <a:ea typeface="Cambria Math" charset="0"/>
                              <a:cs typeface="Cambria Math" charset="0"/>
                            </a:rPr>
                          </m:ctrlPr>
                        </m:fPr>
                        <m:num>
                          <m:nary>
                            <m:naryPr>
                              <m:chr m:val="∑"/>
                              <m:ctrlPr>
                                <a:rPr lang="is-IS" sz="2800" b="0" i="1" smtClean="0">
                                  <a:latin typeface="Cambria Math" panose="02040503050406030204" pitchFamily="18" charset="0"/>
                                  <a:ea typeface="Cambria Math" charset="0"/>
                                  <a:cs typeface="Cambria Math" charset="0"/>
                                </a:rPr>
                              </m:ctrlPr>
                            </m:naryPr>
                            <m:sub>
                              <m:r>
                                <m:rPr>
                                  <m:brk m:alnAt="23"/>
                                </m:rPr>
                                <a:rPr lang="en-US" sz="2800" b="0" i="1" smtClean="0">
                                  <a:latin typeface="Cambria Math" charset="0"/>
                                  <a:ea typeface="Cambria Math" charset="0"/>
                                  <a:cs typeface="Cambria Math" charset="0"/>
                                </a:rPr>
                                <m:t>𝑖</m:t>
                              </m:r>
                              <m:r>
                                <a:rPr lang="en-US" sz="2800" b="0" i="1" smtClean="0">
                                  <a:latin typeface="Cambria Math" charset="0"/>
                                  <a:ea typeface="Cambria Math" charset="0"/>
                                  <a:cs typeface="Cambria Math" charset="0"/>
                                </a:rPr>
                                <m:t>=1</m:t>
                              </m:r>
                            </m:sub>
                            <m:sup>
                              <m:r>
                                <a:rPr lang="en-US" sz="2800" b="0" i="1" smtClean="0">
                                  <a:latin typeface="Cambria Math" charset="0"/>
                                  <a:ea typeface="Cambria Math" charset="0"/>
                                  <a:cs typeface="Cambria Math" charset="0"/>
                                </a:rPr>
                                <m:t>𝑛</m:t>
                              </m:r>
                            </m:sup>
                            <m:e>
                              <m:sSub>
                                <m:sSubPr>
                                  <m:ctrlPr>
                                    <a:rPr lang="en-US" sz="2800" b="0" i="1" smtClean="0">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𝑋</m:t>
                                  </m:r>
                                </m:e>
                                <m:sub>
                                  <m:r>
                                    <a:rPr lang="en-US" sz="2800" b="0" i="1" smtClean="0">
                                      <a:latin typeface="Cambria Math" charset="0"/>
                                      <a:ea typeface="Cambria Math" charset="0"/>
                                      <a:cs typeface="Cambria Math" charset="0"/>
                                    </a:rPr>
                                    <m:t>𝑖</m:t>
                                  </m:r>
                                </m:sub>
                              </m:sSub>
                              <m:sSub>
                                <m:sSubPr>
                                  <m:ctrlPr>
                                    <a:rPr lang="en-US" sz="2800" b="0" i="1" smtClean="0">
                                      <a:latin typeface="Cambria Math" panose="02040503050406030204" pitchFamily="18" charset="0"/>
                                      <a:ea typeface="Cambria Math" charset="0"/>
                                      <a:cs typeface="Cambria Math" charset="0"/>
                                    </a:rPr>
                                  </m:ctrlPr>
                                </m:sSubPr>
                                <m:e>
                                  <m:r>
                                    <a:rPr lang="en-US" sz="2800" b="0" i="1" smtClean="0">
                                      <a:latin typeface="Cambria Math" charset="0"/>
                                      <a:ea typeface="Cambria Math" charset="0"/>
                                      <a:cs typeface="Cambria Math" charset="0"/>
                                    </a:rPr>
                                    <m:t>𝑌</m:t>
                                  </m:r>
                                </m:e>
                                <m:sub>
                                  <m:r>
                                    <a:rPr lang="en-US" sz="2800" b="0" i="1" smtClean="0">
                                      <a:latin typeface="Cambria Math" charset="0"/>
                                      <a:ea typeface="Cambria Math" charset="0"/>
                                      <a:cs typeface="Cambria Math" charset="0"/>
                                    </a:rPr>
                                    <m:t>𝑖</m:t>
                                  </m:r>
                                </m:sub>
                              </m:sSub>
                            </m:e>
                          </m:nary>
                        </m:num>
                        <m:den>
                          <m:rad>
                            <m:radPr>
                              <m:degHide m:val="on"/>
                              <m:ctrlPr>
                                <a:rPr lang="bg-BG" sz="2800" b="0" i="1" smtClean="0">
                                  <a:latin typeface="Cambria Math" panose="02040503050406030204" pitchFamily="18" charset="0"/>
                                  <a:ea typeface="Cambria Math" charset="0"/>
                                  <a:cs typeface="Cambria Math" charset="0"/>
                                </a:rPr>
                              </m:ctrlPr>
                            </m:radPr>
                            <m:deg/>
                            <m:e>
                              <m:nary>
                                <m:naryPr>
                                  <m:chr m:val="∑"/>
                                  <m:ctrlPr>
                                    <a:rPr lang="is-IS" sz="2800" i="1" smtClean="0">
                                      <a:latin typeface="Cambria Math" panose="02040503050406030204" pitchFamily="18" charset="0"/>
                                      <a:ea typeface="Cambria Math" charset="0"/>
                                      <a:cs typeface="Cambria Math" charset="0"/>
                                    </a:rPr>
                                  </m:ctrlPr>
                                </m:naryPr>
                                <m:sub>
                                  <m:r>
                                    <m:rPr>
                                      <m:brk m:alnAt="23"/>
                                    </m:rPr>
                                    <a:rPr lang="en-US" sz="2800" i="1">
                                      <a:latin typeface="Cambria Math" charset="0"/>
                                      <a:ea typeface="Cambria Math" charset="0"/>
                                      <a:cs typeface="Cambria Math" charset="0"/>
                                    </a:rPr>
                                    <m:t>𝑖</m:t>
                                  </m:r>
                                  <m:r>
                                    <a:rPr lang="en-US" sz="2800" i="1">
                                      <a:latin typeface="Cambria Math" charset="0"/>
                                      <a:ea typeface="Cambria Math" charset="0"/>
                                      <a:cs typeface="Cambria Math" charset="0"/>
                                    </a:rPr>
                                    <m:t>=1</m:t>
                                  </m:r>
                                </m:sub>
                                <m:sup>
                                  <m:r>
                                    <a:rPr lang="en-US" sz="2800" i="1">
                                      <a:latin typeface="Cambria Math" charset="0"/>
                                      <a:ea typeface="Cambria Math" charset="0"/>
                                      <a:cs typeface="Cambria Math" charset="0"/>
                                    </a:rPr>
                                    <m:t>𝑛</m:t>
                                  </m:r>
                                </m:sup>
                                <m:e>
                                  <m:sSubSup>
                                    <m:sSubSupPr>
                                      <m:ctrlPr>
                                        <a:rPr lang="en-US" sz="2800" i="1" smtClean="0">
                                          <a:latin typeface="Cambria Math" panose="02040503050406030204" pitchFamily="18" charset="0"/>
                                          <a:ea typeface="Cambria Math" charset="0"/>
                                          <a:cs typeface="Cambria Math" charset="0"/>
                                        </a:rPr>
                                      </m:ctrlPr>
                                    </m:sSubSupPr>
                                    <m:e>
                                      <m:r>
                                        <a:rPr lang="en-US" sz="2800" b="0" i="1" smtClean="0">
                                          <a:latin typeface="Cambria Math" charset="0"/>
                                          <a:ea typeface="Cambria Math" charset="0"/>
                                          <a:cs typeface="Cambria Math" charset="0"/>
                                        </a:rPr>
                                        <m:t>𝑋</m:t>
                                      </m:r>
                                    </m:e>
                                    <m:sub>
                                      <m:r>
                                        <a:rPr lang="en-US" sz="2800" b="0" i="1" smtClean="0">
                                          <a:latin typeface="Cambria Math" charset="0"/>
                                          <a:ea typeface="Cambria Math" charset="0"/>
                                          <a:cs typeface="Cambria Math" charset="0"/>
                                        </a:rPr>
                                        <m:t>𝑖</m:t>
                                      </m:r>
                                    </m:sub>
                                    <m:sup>
                                      <m:r>
                                        <a:rPr lang="en-US" sz="2800" b="0" i="1" smtClean="0">
                                          <a:latin typeface="Cambria Math" charset="0"/>
                                          <a:ea typeface="Cambria Math" charset="0"/>
                                          <a:cs typeface="Cambria Math" charset="0"/>
                                        </a:rPr>
                                        <m:t>2</m:t>
                                      </m:r>
                                    </m:sup>
                                  </m:sSubSup>
                                </m:e>
                              </m:nary>
                            </m:e>
                          </m:rad>
                          <m:rad>
                            <m:radPr>
                              <m:degHide m:val="on"/>
                              <m:ctrlPr>
                                <a:rPr lang="bg-BG" sz="2800" b="0" i="1" smtClean="0">
                                  <a:latin typeface="Cambria Math" panose="02040503050406030204" pitchFamily="18" charset="0"/>
                                  <a:ea typeface="Cambria Math" charset="0"/>
                                  <a:cs typeface="Cambria Math" charset="0"/>
                                </a:rPr>
                              </m:ctrlPr>
                            </m:radPr>
                            <m:deg/>
                            <m:e>
                              <m:nary>
                                <m:naryPr>
                                  <m:chr m:val="∑"/>
                                  <m:ctrlPr>
                                    <a:rPr lang="is-IS" sz="2800" i="1">
                                      <a:latin typeface="Cambria Math" panose="02040503050406030204" pitchFamily="18" charset="0"/>
                                      <a:ea typeface="Cambria Math" charset="0"/>
                                      <a:cs typeface="Cambria Math" charset="0"/>
                                    </a:rPr>
                                  </m:ctrlPr>
                                </m:naryPr>
                                <m:sub>
                                  <m:r>
                                    <m:rPr>
                                      <m:brk m:alnAt="23"/>
                                    </m:rPr>
                                    <a:rPr lang="en-US" sz="2800" i="1">
                                      <a:latin typeface="Cambria Math" charset="0"/>
                                      <a:ea typeface="Cambria Math" charset="0"/>
                                      <a:cs typeface="Cambria Math" charset="0"/>
                                    </a:rPr>
                                    <m:t>𝑖</m:t>
                                  </m:r>
                                  <m:r>
                                    <a:rPr lang="en-US" sz="2800" i="1">
                                      <a:latin typeface="Cambria Math" charset="0"/>
                                      <a:ea typeface="Cambria Math" charset="0"/>
                                      <a:cs typeface="Cambria Math" charset="0"/>
                                    </a:rPr>
                                    <m:t>=1</m:t>
                                  </m:r>
                                </m:sub>
                                <m:sup>
                                  <m:r>
                                    <a:rPr lang="en-US" sz="2800" i="1">
                                      <a:latin typeface="Cambria Math" charset="0"/>
                                      <a:ea typeface="Cambria Math" charset="0"/>
                                      <a:cs typeface="Cambria Math" charset="0"/>
                                    </a:rPr>
                                    <m:t>𝑛</m:t>
                                  </m:r>
                                </m:sup>
                                <m:e>
                                  <m:sSubSup>
                                    <m:sSubSupPr>
                                      <m:ctrlPr>
                                        <a:rPr lang="en-US" sz="2800" i="1">
                                          <a:latin typeface="Cambria Math" panose="02040503050406030204" pitchFamily="18" charset="0"/>
                                          <a:ea typeface="Cambria Math" charset="0"/>
                                          <a:cs typeface="Cambria Math" charset="0"/>
                                        </a:rPr>
                                      </m:ctrlPr>
                                    </m:sSubSupPr>
                                    <m:e>
                                      <m:r>
                                        <a:rPr lang="en-US" sz="2800" b="0" i="1" smtClean="0">
                                          <a:latin typeface="Cambria Math" charset="0"/>
                                          <a:ea typeface="Cambria Math" charset="0"/>
                                          <a:cs typeface="Cambria Math" charset="0"/>
                                        </a:rPr>
                                        <m:t>𝑌</m:t>
                                      </m:r>
                                    </m:e>
                                    <m:sub>
                                      <m:r>
                                        <a:rPr lang="en-US" sz="2800" i="1">
                                          <a:latin typeface="Cambria Math" charset="0"/>
                                          <a:ea typeface="Cambria Math" charset="0"/>
                                          <a:cs typeface="Cambria Math" charset="0"/>
                                        </a:rPr>
                                        <m:t>𝑖</m:t>
                                      </m:r>
                                    </m:sub>
                                    <m:sup>
                                      <m:r>
                                        <a:rPr lang="en-US" sz="2800" i="1">
                                          <a:latin typeface="Cambria Math" charset="0"/>
                                          <a:ea typeface="Cambria Math" charset="0"/>
                                          <a:cs typeface="Cambria Math" charset="0"/>
                                        </a:rPr>
                                        <m:t>2</m:t>
                                      </m:r>
                                    </m:sup>
                                  </m:sSubSup>
                                </m:e>
                              </m:nary>
                            </m:e>
                          </m:rad>
                        </m:den>
                      </m:f>
                    </m:oMath>
                  </m:oMathPara>
                </a14:m>
                <a:endParaRPr lang="en-US" sz="2800" dirty="0"/>
              </a:p>
            </p:txBody>
          </p:sp>
        </mc:Choice>
        <mc:Fallback xmlns="">
          <p:sp>
            <p:nvSpPr>
              <p:cNvPr id="11" name="TextBox 10"/>
              <p:cNvSpPr txBox="1">
                <a:spLocks noRot="1" noChangeAspect="1" noMove="1" noResize="1" noEditPoints="1" noAdjustHandles="1" noChangeArrowheads="1" noChangeShapeType="1" noTextEdit="1"/>
              </p:cNvSpPr>
              <p:nvPr/>
            </p:nvSpPr>
            <p:spPr>
              <a:xfrm>
                <a:off x="1052850" y="3090835"/>
                <a:ext cx="7963134" cy="1380955"/>
              </a:xfrm>
              <a:prstGeom prst="rect">
                <a:avLst/>
              </a:prstGeom>
              <a:blipFill rotWithShape="0">
                <a:blip r:embed="rId3"/>
                <a:stretch>
                  <a:fillRect/>
                </a:stretch>
              </a:blipFill>
            </p:spPr>
            <p:txBody>
              <a:bodyPr/>
              <a:lstStyle/>
              <a:p>
                <a:r>
                  <a:rPr lang="en-US">
                    <a:noFill/>
                  </a:rPr>
                  <a:t> </a:t>
                </a:r>
              </a:p>
            </p:txBody>
          </p:sp>
        </mc:Fallback>
      </mc:AlternateContent>
      <p:sp>
        <p:nvSpPr>
          <p:cNvPr id="12" name="Rectangle 11"/>
          <p:cNvSpPr/>
          <p:nvPr/>
        </p:nvSpPr>
        <p:spPr>
          <a:xfrm>
            <a:off x="1052850" y="4778375"/>
            <a:ext cx="10761197" cy="954107"/>
          </a:xfrm>
          <a:prstGeom prst="rect">
            <a:avLst/>
          </a:prstGeom>
        </p:spPr>
        <p:txBody>
          <a:bodyPr wrap="square">
            <a:spAutoFit/>
          </a:bodyPr>
          <a:lstStyle/>
          <a:p>
            <a:pPr marR="0" lvl="0" defTabSz="914400" eaLnBrk="1" fontAlgn="auto" latinLnBrk="0" hangingPunct="1">
              <a:lnSpc>
                <a:spcPct val="100000"/>
              </a:lnSpc>
              <a:spcBef>
                <a:spcPts val="0"/>
              </a:spcBef>
              <a:spcAft>
                <a:spcPts val="0"/>
              </a:spcAft>
              <a:buClrTx/>
              <a:buSzTx/>
              <a:defRPr/>
            </a:pPr>
            <a:r>
              <a:rPr lang="en-US" sz="2800" dirty="0">
                <a:solidFill>
                  <a:srgbClr val="0070C0"/>
                </a:solidFill>
                <a:latin typeface="Helvetica Neue Thin" charset="0"/>
                <a:ea typeface="Helvetica Neue Thin" charset="0"/>
                <a:cs typeface="Helvetica Neue Thin" charset="0"/>
              </a:rPr>
              <a:t>Where X and Y are binary vectors. When binary data, cosine similarity is bound between 0 and 1, where 0 is no correlation</a:t>
            </a:r>
            <a:endParaRPr lang="en-US" sz="2800" b="1"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2577118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76</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graphicFrame>
        <p:nvGraphicFramePr>
          <p:cNvPr id="4" name="Table 3"/>
          <p:cNvGraphicFramePr>
            <a:graphicFrameLocks noGrp="1"/>
          </p:cNvGraphicFramePr>
          <p:nvPr>
            <p:extLst>
              <p:ext uri="{D42A27DB-BD31-4B8C-83A1-F6EECF244321}">
                <p14:modId xmlns:p14="http://schemas.microsoft.com/office/powerpoint/2010/main" val="991768485"/>
              </p:ext>
            </p:extLst>
          </p:nvPr>
        </p:nvGraphicFramePr>
        <p:xfrm>
          <a:off x="1052851" y="2889503"/>
          <a:ext cx="10200618" cy="2980944"/>
        </p:xfrm>
        <a:graphic>
          <a:graphicData uri="http://schemas.openxmlformats.org/drawingml/2006/table">
            <a:tbl>
              <a:tblPr/>
              <a:tblGrid>
                <a:gridCol w="1700103">
                  <a:extLst>
                    <a:ext uri="{9D8B030D-6E8A-4147-A177-3AD203B41FA5}">
                      <a16:colId xmlns:a16="http://schemas.microsoft.com/office/drawing/2014/main" val="20000"/>
                    </a:ext>
                  </a:extLst>
                </a:gridCol>
                <a:gridCol w="1700103">
                  <a:extLst>
                    <a:ext uri="{9D8B030D-6E8A-4147-A177-3AD203B41FA5}">
                      <a16:colId xmlns:a16="http://schemas.microsoft.com/office/drawing/2014/main" val="20001"/>
                    </a:ext>
                  </a:extLst>
                </a:gridCol>
                <a:gridCol w="1700103">
                  <a:extLst>
                    <a:ext uri="{9D8B030D-6E8A-4147-A177-3AD203B41FA5}">
                      <a16:colId xmlns:a16="http://schemas.microsoft.com/office/drawing/2014/main" val="20002"/>
                    </a:ext>
                  </a:extLst>
                </a:gridCol>
                <a:gridCol w="1700103">
                  <a:extLst>
                    <a:ext uri="{9D8B030D-6E8A-4147-A177-3AD203B41FA5}">
                      <a16:colId xmlns:a16="http://schemas.microsoft.com/office/drawing/2014/main" val="20003"/>
                    </a:ext>
                  </a:extLst>
                </a:gridCol>
                <a:gridCol w="1700103">
                  <a:extLst>
                    <a:ext uri="{9D8B030D-6E8A-4147-A177-3AD203B41FA5}">
                      <a16:colId xmlns:a16="http://schemas.microsoft.com/office/drawing/2014/main" val="20004"/>
                    </a:ext>
                  </a:extLst>
                </a:gridCol>
                <a:gridCol w="1700103">
                  <a:extLst>
                    <a:ext uri="{9D8B030D-6E8A-4147-A177-3AD203B41FA5}">
                      <a16:colId xmlns:a16="http://schemas.microsoft.com/office/drawing/2014/main" val="20005"/>
                    </a:ext>
                  </a:extLst>
                </a:gridCol>
              </a:tblGrid>
              <a:tr h="496824">
                <a:tc>
                  <a:txBody>
                    <a:bodyPr/>
                    <a:lstStyle/>
                    <a:p>
                      <a:pPr algn="ctr" fontAlgn="b"/>
                      <a:endParaRPr lang="en-US" sz="3200" b="0" i="0" u="none" strike="noStrike" dirty="0">
                        <a:solidFill>
                          <a:srgbClr val="000000"/>
                        </a:solidFill>
                        <a:effectLst/>
                        <a:latin typeface="Cordia New" charset="0"/>
                        <a:ea typeface="Cordia New" charset="0"/>
                        <a:cs typeface="Cordia New" charset="0"/>
                      </a:endParaRP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Syringe</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Alcohol pad</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err="1">
                          <a:solidFill>
                            <a:srgbClr val="000000"/>
                          </a:solidFill>
                          <a:effectLst/>
                          <a:latin typeface="Cordia New" charset="0"/>
                          <a:ea typeface="Cordia New" charset="0"/>
                          <a:cs typeface="Cordia New" charset="0"/>
                        </a:rPr>
                        <a:t>Bandaid</a:t>
                      </a:r>
                      <a:endParaRPr lang="en-US" sz="3200" b="0" i="0" u="none" strike="noStrike" dirty="0">
                        <a:solidFill>
                          <a:srgbClr val="000000"/>
                        </a:solidFill>
                        <a:effectLst/>
                        <a:latin typeface="Cordia New" charset="0"/>
                        <a:ea typeface="Cordia New" charset="0"/>
                        <a:cs typeface="Cordia New" charset="0"/>
                      </a:endParaRP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insulin</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neo</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syringe</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alc</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0.82</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0.58</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band</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0.82</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0.71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3"/>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insul</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4"/>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neo</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0.58</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0.71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5"/>
                  </a:ext>
                </a:extLst>
              </a:tr>
            </a:tbl>
          </a:graphicData>
        </a:graphic>
      </p:graphicFrame>
      <p:sp>
        <p:nvSpPr>
          <p:cNvPr id="10" name="Rectangle 9"/>
          <p:cNvSpPr/>
          <p:nvPr/>
        </p:nvSpPr>
        <p:spPr>
          <a:xfrm>
            <a:off x="1052851" y="1588882"/>
            <a:ext cx="9726186" cy="1077218"/>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200" dirty="0">
                <a:solidFill>
                  <a:srgbClr val="0070C0"/>
                </a:solidFill>
                <a:latin typeface="Helvetica Neue Thin" charset="0"/>
                <a:ea typeface="Helvetica Neue Thin" charset="0"/>
                <a:cs typeface="Helvetica Neue Thin" charset="0"/>
              </a:rPr>
              <a:t>Item-based filtering requires a </a:t>
            </a:r>
            <a:r>
              <a:rPr lang="en-US" sz="3200" b="1" dirty="0">
                <a:solidFill>
                  <a:srgbClr val="0070C0"/>
                </a:solidFill>
                <a:latin typeface="Helvetica Neue Thin" charset="0"/>
                <a:ea typeface="Helvetica Neue Thin" charset="0"/>
                <a:cs typeface="Helvetica Neue Thin" charset="0"/>
              </a:rPr>
              <a:t>n x </a:t>
            </a:r>
            <a:r>
              <a:rPr lang="en-US" sz="3200" b="1">
                <a:solidFill>
                  <a:srgbClr val="0070C0"/>
                </a:solidFill>
                <a:latin typeface="Helvetica Neue Thin" charset="0"/>
                <a:ea typeface="Helvetica Neue Thin" charset="0"/>
                <a:cs typeface="Helvetica Neue Thin" charset="0"/>
              </a:rPr>
              <a:t>n cosine similarity </a:t>
            </a:r>
            <a:r>
              <a:rPr lang="en-US" sz="3200" b="1" dirty="0">
                <a:solidFill>
                  <a:srgbClr val="0070C0"/>
                </a:solidFill>
                <a:latin typeface="Helvetica Neue Thin" charset="0"/>
                <a:ea typeface="Helvetica Neue Thin" charset="0"/>
                <a:cs typeface="Helvetica Neue Thin" charset="0"/>
              </a:rPr>
              <a:t>matrix</a:t>
            </a:r>
            <a:r>
              <a:rPr lang="en-US" sz="3200" dirty="0">
                <a:solidFill>
                  <a:srgbClr val="0070C0"/>
                </a:solidFill>
                <a:latin typeface="Helvetica Neue Thin" charset="0"/>
                <a:ea typeface="Helvetica Neue Thin" charset="0"/>
                <a:cs typeface="Helvetica Neue Thin" charset="0"/>
              </a:rPr>
              <a:t> that allows for ranking similarly purchased items.</a:t>
            </a:r>
            <a:endParaRPr lang="en-US" sz="3200" b="1"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237175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77</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dirty="0" err="1">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663812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a:t>
            </a:r>
            <a:endParaRPr lang="en-US" sz="3600" dirty="0">
              <a:solidFill>
                <a:schemeClr val="bg1"/>
              </a:solidFill>
              <a:latin typeface="Avenir Book" charset="0"/>
              <a:ea typeface="Avenir Book" charset="0"/>
              <a:cs typeface="Avenir Book" charset="0"/>
            </a:endParaRPr>
          </a:p>
        </p:txBody>
      </p:sp>
      <p:graphicFrame>
        <p:nvGraphicFramePr>
          <p:cNvPr id="4" name="Table 3"/>
          <p:cNvGraphicFramePr>
            <a:graphicFrameLocks noGrp="1"/>
          </p:cNvGraphicFramePr>
          <p:nvPr/>
        </p:nvGraphicFramePr>
        <p:xfrm>
          <a:off x="1052851" y="2889503"/>
          <a:ext cx="10200618" cy="2980944"/>
        </p:xfrm>
        <a:graphic>
          <a:graphicData uri="http://schemas.openxmlformats.org/drawingml/2006/table">
            <a:tbl>
              <a:tblPr/>
              <a:tblGrid>
                <a:gridCol w="1700103">
                  <a:extLst>
                    <a:ext uri="{9D8B030D-6E8A-4147-A177-3AD203B41FA5}">
                      <a16:colId xmlns:a16="http://schemas.microsoft.com/office/drawing/2014/main" val="20000"/>
                    </a:ext>
                  </a:extLst>
                </a:gridCol>
                <a:gridCol w="1700103">
                  <a:extLst>
                    <a:ext uri="{9D8B030D-6E8A-4147-A177-3AD203B41FA5}">
                      <a16:colId xmlns:a16="http://schemas.microsoft.com/office/drawing/2014/main" val="20001"/>
                    </a:ext>
                  </a:extLst>
                </a:gridCol>
                <a:gridCol w="1700103">
                  <a:extLst>
                    <a:ext uri="{9D8B030D-6E8A-4147-A177-3AD203B41FA5}">
                      <a16:colId xmlns:a16="http://schemas.microsoft.com/office/drawing/2014/main" val="20002"/>
                    </a:ext>
                  </a:extLst>
                </a:gridCol>
                <a:gridCol w="1700103">
                  <a:extLst>
                    <a:ext uri="{9D8B030D-6E8A-4147-A177-3AD203B41FA5}">
                      <a16:colId xmlns:a16="http://schemas.microsoft.com/office/drawing/2014/main" val="20003"/>
                    </a:ext>
                  </a:extLst>
                </a:gridCol>
                <a:gridCol w="1700103">
                  <a:extLst>
                    <a:ext uri="{9D8B030D-6E8A-4147-A177-3AD203B41FA5}">
                      <a16:colId xmlns:a16="http://schemas.microsoft.com/office/drawing/2014/main" val="20004"/>
                    </a:ext>
                  </a:extLst>
                </a:gridCol>
                <a:gridCol w="1700103">
                  <a:extLst>
                    <a:ext uri="{9D8B030D-6E8A-4147-A177-3AD203B41FA5}">
                      <a16:colId xmlns:a16="http://schemas.microsoft.com/office/drawing/2014/main" val="20005"/>
                    </a:ext>
                  </a:extLst>
                </a:gridCol>
              </a:tblGrid>
              <a:tr h="496824">
                <a:tc>
                  <a:txBody>
                    <a:bodyPr/>
                    <a:lstStyle/>
                    <a:p>
                      <a:pPr algn="ctr" fontAlgn="b"/>
                      <a:endParaRPr lang="en-US" sz="3200" b="0" i="0" u="none" strike="noStrike" dirty="0">
                        <a:solidFill>
                          <a:srgbClr val="000000"/>
                        </a:solidFill>
                        <a:effectLst/>
                        <a:latin typeface="Cordia New" charset="0"/>
                        <a:ea typeface="Cordia New" charset="0"/>
                        <a:cs typeface="Cordia New" charset="0"/>
                      </a:endParaRP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Syringe</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Alcohol pad</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err="1">
                          <a:solidFill>
                            <a:srgbClr val="000000"/>
                          </a:solidFill>
                          <a:effectLst/>
                          <a:latin typeface="Cordia New" charset="0"/>
                          <a:ea typeface="Cordia New" charset="0"/>
                          <a:cs typeface="Cordia New" charset="0"/>
                        </a:rPr>
                        <a:t>Bandaid</a:t>
                      </a:r>
                      <a:endParaRPr lang="en-US" sz="3200" b="0" i="0" u="none" strike="noStrike" dirty="0">
                        <a:solidFill>
                          <a:srgbClr val="000000"/>
                        </a:solidFill>
                        <a:effectLst/>
                        <a:latin typeface="Cordia New" charset="0"/>
                        <a:ea typeface="Cordia New" charset="0"/>
                        <a:cs typeface="Cordia New" charset="0"/>
                      </a:endParaRP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insulin</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3200" b="0" i="0" u="none" strike="noStrike" dirty="0">
                          <a:solidFill>
                            <a:srgbClr val="000000"/>
                          </a:solidFill>
                          <a:effectLst/>
                          <a:latin typeface="Cordia New" charset="0"/>
                          <a:ea typeface="Cordia New" charset="0"/>
                          <a:cs typeface="Cordia New" charset="0"/>
                        </a:rPr>
                        <a:t>neo</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syringe</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1"/>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alc</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0.82</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0.58</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band</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0.82</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0.71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3"/>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insul</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0.41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4"/>
                  </a:ext>
                </a:extLst>
              </a:tr>
              <a:tr h="496824">
                <a:tc>
                  <a:txBody>
                    <a:bodyPr/>
                    <a:lstStyle/>
                    <a:p>
                      <a:pPr algn="ctr" fontAlgn="b"/>
                      <a:r>
                        <a:rPr lang="en-US" sz="3200" b="0" i="0" u="none" strike="noStrike">
                          <a:solidFill>
                            <a:srgbClr val="000000"/>
                          </a:solidFill>
                          <a:effectLst/>
                          <a:latin typeface="Cordia New" charset="0"/>
                          <a:ea typeface="Cordia New" charset="0"/>
                          <a:cs typeface="Cordia New" charset="0"/>
                        </a:rPr>
                        <a:t>neo</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0.58</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0.71</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a:solidFill>
                            <a:srgbClr val="000000"/>
                          </a:solidFill>
                          <a:effectLst/>
                          <a:latin typeface="Cordia New" charset="0"/>
                          <a:ea typeface="Cordia New" charset="0"/>
                          <a:cs typeface="Cordia New" charset="0"/>
                        </a:rPr>
                        <a:t>0.00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nb-NO" sz="3200" b="0" i="0" u="none" strike="noStrike" dirty="0">
                          <a:solidFill>
                            <a:srgbClr val="000000"/>
                          </a:solidFill>
                          <a:effectLst/>
                          <a:latin typeface="Cordia New" charset="0"/>
                          <a:ea typeface="Cordia New" charset="0"/>
                          <a:cs typeface="Cordia New" charset="0"/>
                        </a:rPr>
                        <a:t>1.00</a:t>
                      </a:r>
                    </a:p>
                  </a:txBody>
                  <a:tcPr marL="6350" marR="6350" marT="635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5"/>
                  </a:ext>
                </a:extLst>
              </a:tr>
            </a:tbl>
          </a:graphicData>
        </a:graphic>
      </p:graphicFrame>
      <p:sp>
        <p:nvSpPr>
          <p:cNvPr id="10" name="Rectangle 9"/>
          <p:cNvSpPr/>
          <p:nvPr/>
        </p:nvSpPr>
        <p:spPr>
          <a:xfrm>
            <a:off x="1052851" y="1772313"/>
            <a:ext cx="9726186" cy="1077218"/>
          </a:xfrm>
          <a:prstGeom prst="rect">
            <a:avLst/>
          </a:prstGeom>
        </p:spPr>
        <p:txBody>
          <a:bodyPr wrap="square">
            <a:spAutoFit/>
          </a:bodyPr>
          <a:lstStyle/>
          <a:p>
            <a:pPr marL="15875" marR="0" lvl="0" indent="-15875" defTabSz="914400" eaLnBrk="1" fontAlgn="auto" latinLnBrk="0" hangingPunct="1">
              <a:lnSpc>
                <a:spcPct val="100000"/>
              </a:lnSpc>
              <a:spcBef>
                <a:spcPts val="0"/>
              </a:spcBef>
              <a:spcAft>
                <a:spcPts val="0"/>
              </a:spcAft>
              <a:buClrTx/>
              <a:buSzTx/>
              <a:buFont typeface="Arial" charset="0"/>
              <a:buNone/>
              <a:defRPr/>
            </a:pPr>
            <a:r>
              <a:rPr lang="en-US" sz="3200" dirty="0">
                <a:solidFill>
                  <a:srgbClr val="0070C0"/>
                </a:solidFill>
                <a:latin typeface="Helvetica Neue Thin" charset="0"/>
                <a:ea typeface="Helvetica Neue Thin" charset="0"/>
                <a:cs typeface="Helvetica Neue Thin" charset="0"/>
              </a:rPr>
              <a:t>If someone buys a </a:t>
            </a:r>
            <a:r>
              <a:rPr lang="en-US" sz="3200" dirty="0" err="1">
                <a:solidFill>
                  <a:srgbClr val="0070C0"/>
                </a:solidFill>
                <a:latin typeface="Helvetica Neue Thin" charset="0"/>
                <a:ea typeface="Helvetica Neue Thin" charset="0"/>
                <a:cs typeface="Helvetica Neue Thin" charset="0"/>
              </a:rPr>
              <a:t>Bandaid</a:t>
            </a:r>
            <a:r>
              <a:rPr lang="en-US" sz="3200" dirty="0">
                <a:solidFill>
                  <a:srgbClr val="0070C0"/>
                </a:solidFill>
                <a:latin typeface="Helvetica Neue Thin" charset="0"/>
                <a:ea typeface="Helvetica Neue Thin" charset="0"/>
                <a:cs typeface="Helvetica Neue Thin" charset="0"/>
              </a:rPr>
              <a:t>, which item(s) should be paired? </a:t>
            </a:r>
            <a:endParaRPr lang="en-US" sz="3200" b="1"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0452578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10753344"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 </a:t>
            </a:r>
            <a:r>
              <a:rPr lang="en-US" sz="4000">
                <a:solidFill>
                  <a:schemeClr val="bg1"/>
                </a:solidFill>
                <a:latin typeface="Avenir Book" charset="0"/>
                <a:ea typeface="Avenir Book" charset="0"/>
                <a:cs typeface="Avenir Book" charset="0"/>
              </a:rPr>
              <a:t>Public Policy Use</a:t>
            </a:r>
            <a:endParaRPr lang="en-US" sz="3600" dirty="0">
              <a:solidFill>
                <a:schemeClr val="bg1"/>
              </a:solidFill>
              <a:latin typeface="Avenir Book" charset="0"/>
              <a:ea typeface="Avenir Book" charset="0"/>
              <a:cs typeface="Avenir Book" charset="0"/>
            </a:endParaRPr>
          </a:p>
        </p:txBody>
      </p:sp>
      <p:sp>
        <p:nvSpPr>
          <p:cNvPr id="10" name="Rectangle 9"/>
          <p:cNvSpPr/>
          <p:nvPr/>
        </p:nvSpPr>
        <p:spPr>
          <a:xfrm>
            <a:off x="1052851" y="1772313"/>
            <a:ext cx="9726186" cy="304698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3200" dirty="0">
                <a:solidFill>
                  <a:srgbClr val="0070C0"/>
                </a:solidFill>
                <a:latin typeface="Helvetica Neue Thin" charset="0"/>
                <a:ea typeface="Helvetica Neue Thin" charset="0"/>
                <a:cs typeface="Helvetica Neue Thin" charset="0"/>
              </a:rPr>
              <a:t>Call centers can be automatically fed types of products and alerts to callers when certain services are requested</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3200" dirty="0">
                <a:solidFill>
                  <a:srgbClr val="0070C0"/>
                </a:solidFill>
                <a:latin typeface="Helvetica Neue Thin" charset="0"/>
                <a:ea typeface="Helvetica Neue Thin" charset="0"/>
                <a:cs typeface="Helvetica Neue Thin" charset="0"/>
              </a:rPr>
              <a:t>Medical centers and social services can provide recommendations of other services</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endParaRPr lang="en-US" sz="3200"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5396502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79</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10040112" cy="707886"/>
          </a:xfrm>
          <a:prstGeom prst="rect">
            <a:avLst/>
          </a:prstGeom>
          <a:solidFill>
            <a:srgbClr val="00B0F0"/>
          </a:solidFill>
        </p:spPr>
        <p:txBody>
          <a:bodyPr wrap="square">
            <a:spAutoFit/>
          </a:bodyPr>
          <a:lstStyle/>
          <a:p>
            <a:pPr algn="r"/>
            <a:r>
              <a:rPr lang="en-US" sz="4000" dirty="0">
                <a:solidFill>
                  <a:schemeClr val="bg1"/>
                </a:solidFill>
                <a:latin typeface="Avenir Book" charset="0"/>
                <a:ea typeface="Avenir Book" charset="0"/>
                <a:cs typeface="Avenir Book" charset="0"/>
              </a:rPr>
              <a:t>Collaborative Filtering: Considerations</a:t>
            </a:r>
            <a:endParaRPr lang="en-US" sz="3600" dirty="0">
              <a:solidFill>
                <a:schemeClr val="bg1"/>
              </a:solidFill>
              <a:latin typeface="Avenir Book" charset="0"/>
              <a:ea typeface="Avenir Book" charset="0"/>
              <a:cs typeface="Avenir Book" charset="0"/>
            </a:endParaRPr>
          </a:p>
        </p:txBody>
      </p:sp>
      <p:sp>
        <p:nvSpPr>
          <p:cNvPr id="10" name="Rectangle 9"/>
          <p:cNvSpPr/>
          <p:nvPr/>
        </p:nvSpPr>
        <p:spPr>
          <a:xfrm>
            <a:off x="1052851" y="1539625"/>
            <a:ext cx="9726186" cy="4832092"/>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u="sng" dirty="0">
                <a:solidFill>
                  <a:srgbClr val="0070C0"/>
                </a:solidFill>
                <a:latin typeface="Helvetica Neue Thin" charset="0"/>
                <a:ea typeface="Helvetica Neue Thin" charset="0"/>
                <a:cs typeface="Helvetica Neue Thin" charset="0"/>
              </a:rPr>
              <a:t>Types of measures</a:t>
            </a:r>
            <a:r>
              <a:rPr lang="en-US" sz="2800" dirty="0">
                <a:solidFill>
                  <a:srgbClr val="0070C0"/>
                </a:solidFill>
                <a:latin typeface="Helvetica Neue Thin" charset="0"/>
                <a:ea typeface="Helvetica Neue Thin" charset="0"/>
                <a:cs typeface="Helvetica Neue Thin" charset="0"/>
              </a:rPr>
              <a:t>: Ratings, views, purchases</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u="sng" dirty="0">
                <a:solidFill>
                  <a:srgbClr val="0070C0"/>
                </a:solidFill>
                <a:latin typeface="Helvetica Neue Thin" charset="0"/>
                <a:ea typeface="Helvetica Neue Thin" charset="0"/>
                <a:cs typeface="Helvetica Neue Thin" charset="0"/>
              </a:rPr>
              <a:t>Dependent on user base</a:t>
            </a:r>
            <a:r>
              <a:rPr lang="en-US" sz="2800" dirty="0">
                <a:solidFill>
                  <a:srgbClr val="0070C0"/>
                </a:solidFill>
                <a:latin typeface="Helvetica Neue Thin" charset="0"/>
                <a:ea typeface="Helvetica Neue Thin" charset="0"/>
                <a:cs typeface="Helvetica Neue Thin" charset="0"/>
              </a:rPr>
              <a:t>: wisdom of the crowds good if people have similar behavior, but pockets of atypical users skew results</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u="sng" dirty="0">
                <a:solidFill>
                  <a:srgbClr val="0070C0"/>
                </a:solidFill>
                <a:latin typeface="Helvetica Neue Thin" charset="0"/>
                <a:ea typeface="Helvetica Neue Thin" charset="0"/>
                <a:cs typeface="Helvetica Neue Thin" charset="0"/>
              </a:rPr>
              <a:t>Sparsity</a:t>
            </a:r>
            <a:r>
              <a:rPr lang="en-US" sz="2800" dirty="0">
                <a:solidFill>
                  <a:srgbClr val="0070C0"/>
                </a:solidFill>
                <a:latin typeface="Helvetica Neue Thin" charset="0"/>
                <a:ea typeface="Helvetica Neue Thin" charset="0"/>
                <a:cs typeface="Helvetica Neue Thin" charset="0"/>
              </a:rPr>
              <a:t>: More items higher chance of many blanks.</a:t>
            </a:r>
          </a:p>
          <a:p>
            <a:pPr marL="457200" lvl="0" indent="-457200">
              <a:buFont typeface="Arial" charset="0"/>
              <a:buChar char="•"/>
            </a:pPr>
            <a:r>
              <a:rPr lang="en-US" sz="2800" u="sng" dirty="0">
                <a:solidFill>
                  <a:srgbClr val="0070C0"/>
                </a:solidFill>
                <a:latin typeface="Helvetica Neue Thin" charset="0"/>
                <a:ea typeface="Helvetica Neue Thin" charset="0"/>
                <a:cs typeface="Helvetica Neue Thin" charset="0"/>
              </a:rPr>
              <a:t>Computation</a:t>
            </a:r>
            <a:r>
              <a:rPr lang="en-US" sz="2800" dirty="0">
                <a:solidFill>
                  <a:srgbClr val="0070C0"/>
                </a:solidFill>
                <a:latin typeface="Helvetica Neue Thin" charset="0"/>
                <a:ea typeface="Helvetica Neue Thin" charset="0"/>
                <a:cs typeface="Helvetica Neue Thin" charset="0"/>
              </a:rPr>
              <a:t>: For large number of items, computation will take a while. </a:t>
            </a:r>
          </a:p>
          <a:p>
            <a:pPr marL="914400" lvl="1" indent="-457200">
              <a:buFont typeface="Arial" charset="0"/>
              <a:buChar char="•"/>
            </a:pPr>
            <a:r>
              <a:rPr lang="en-US" sz="2800" dirty="0" err="1">
                <a:solidFill>
                  <a:srgbClr val="0070C0"/>
                </a:solidFill>
                <a:latin typeface="Helvetica Neue Thin" charset="0"/>
                <a:ea typeface="Helvetica Neue Thin" charset="0"/>
                <a:cs typeface="Helvetica Neue Thin" charset="0"/>
              </a:rPr>
              <a:t>Codealong</a:t>
            </a:r>
            <a:r>
              <a:rPr lang="en-US" sz="2800" dirty="0">
                <a:solidFill>
                  <a:srgbClr val="0070C0"/>
                </a:solidFill>
                <a:latin typeface="Helvetica Neue Thin" charset="0"/>
                <a:ea typeface="Helvetica Neue Thin" charset="0"/>
                <a:cs typeface="Helvetica Neue Thin" charset="0"/>
              </a:rPr>
              <a:t> full example: 1900 x 17900 matrix requires 4 hours. </a:t>
            </a:r>
          </a:p>
          <a:p>
            <a:pPr marL="914400" lvl="1" indent="-457200">
              <a:buFont typeface="Arial" charset="0"/>
              <a:buChar char="•"/>
            </a:pPr>
            <a:r>
              <a:rPr lang="en-US" sz="2800" dirty="0" err="1">
                <a:solidFill>
                  <a:srgbClr val="0070C0"/>
                </a:solidFill>
                <a:latin typeface="Helvetica Neue Thin" charset="0"/>
                <a:ea typeface="Helvetica Neue Thin" charset="0"/>
                <a:cs typeface="Helvetica Neue Thin" charset="0"/>
              </a:rPr>
              <a:t>Codealong</a:t>
            </a:r>
            <a:r>
              <a:rPr lang="en-US" sz="2800" dirty="0">
                <a:solidFill>
                  <a:srgbClr val="0070C0"/>
                </a:solidFill>
                <a:latin typeface="Helvetica Neue Thin" charset="0"/>
                <a:ea typeface="Helvetica Neue Thin" charset="0"/>
                <a:cs typeface="Helvetica Neue Thin" charset="0"/>
              </a:rPr>
              <a:t> 1900 x 500 item example: &lt; 1 min.</a:t>
            </a:r>
          </a:p>
          <a:p>
            <a:pPr marL="914400" lvl="1" indent="-457200">
              <a:buFont typeface="Arial" charset="0"/>
              <a:buChar char="•"/>
            </a:pPr>
            <a:endParaRPr lang="en-US" sz="2800" dirty="0">
              <a:solidFill>
                <a:srgbClr val="0070C0"/>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27697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8</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2850" y="419789"/>
            <a:ext cx="7023100" cy="61365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2010767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80</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lvl="0" indent="-17463">
              <a:defRPr/>
            </a:pPr>
            <a:r>
              <a:rPr lang="en-US" sz="2400">
                <a:solidFill>
                  <a:schemeClr val="bg1">
                    <a:lumMod val="50000"/>
                  </a:schemeClr>
                </a:solidFill>
                <a:latin typeface="Helvetica Neue Thin" charset="0"/>
                <a:ea typeface="Helvetica Neue Thin" charset="0"/>
                <a:cs typeface="Helvetica Neue Thin" charset="0"/>
              </a:rPr>
              <a:t>Codealong</a:t>
            </a:r>
            <a:endParaRPr lang="en-US" sz="2400" dirty="0">
              <a:solidFill>
                <a:schemeClr val="bg1">
                  <a:lumMod val="50000"/>
                </a:schemeClr>
              </a:solidFill>
              <a:latin typeface="Helvetica Neue Thin" charset="0"/>
              <a:ea typeface="Helvetica Neue Thin" charset="0"/>
              <a:cs typeface="Helvetica Neue Thin" charset="0"/>
            </a:endParaRPr>
          </a:p>
        </p:txBody>
      </p:sp>
      <p:sp>
        <p:nvSpPr>
          <p:cNvPr id="9" name="Rectangle 8"/>
          <p:cNvSpPr/>
          <p:nvPr/>
        </p:nvSpPr>
        <p:spPr>
          <a:xfrm>
            <a:off x="-932688" y="645204"/>
            <a:ext cx="4700016" cy="707886"/>
          </a:xfrm>
          <a:prstGeom prst="rect">
            <a:avLst/>
          </a:prstGeom>
          <a:solidFill>
            <a:srgbClr val="00B0F0"/>
          </a:solidFill>
        </p:spPr>
        <p:txBody>
          <a:bodyPr wrap="square">
            <a:spAutoFit/>
          </a:bodyPr>
          <a:lstStyle/>
          <a:p>
            <a:pPr algn="r"/>
            <a:r>
              <a:rPr lang="en-US" sz="4000">
                <a:solidFill>
                  <a:schemeClr val="bg1"/>
                </a:solidFill>
                <a:latin typeface="Avenir Book" charset="0"/>
                <a:ea typeface="Avenir Book" charset="0"/>
                <a:cs typeface="Avenir Book" charset="0"/>
              </a:rPr>
              <a:t>For next time</a:t>
            </a:r>
            <a:endParaRPr lang="en-US" sz="3600" dirty="0">
              <a:solidFill>
                <a:schemeClr val="bg1"/>
              </a:solidFill>
              <a:latin typeface="Avenir Book" charset="0"/>
              <a:ea typeface="Avenir Book" charset="0"/>
              <a:cs typeface="Avenir Book" charset="0"/>
            </a:endParaRPr>
          </a:p>
        </p:txBody>
      </p:sp>
      <p:sp>
        <p:nvSpPr>
          <p:cNvPr id="10" name="Rectangle 9"/>
          <p:cNvSpPr/>
          <p:nvPr/>
        </p:nvSpPr>
        <p:spPr>
          <a:xfrm>
            <a:off x="1052851" y="1772313"/>
            <a:ext cx="9726186" cy="1077218"/>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3200" dirty="0">
                <a:solidFill>
                  <a:srgbClr val="0070C0"/>
                </a:solidFill>
                <a:latin typeface="Helvetica Neue Thin" charset="0"/>
                <a:ea typeface="Helvetica Neue Thin" charset="0"/>
                <a:cs typeface="Helvetica Neue Thin" charset="0"/>
              </a:rPr>
              <a:t>Read Chapter 4 – Exploratory Data Analysis</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3200" dirty="0">
                <a:solidFill>
                  <a:srgbClr val="0070C0"/>
                </a:solidFill>
                <a:latin typeface="Helvetica Neue Thin" charset="0"/>
                <a:ea typeface="Helvetica Neue Thin" charset="0"/>
                <a:cs typeface="Helvetica Neue Thin" charset="0"/>
              </a:rPr>
              <a:t>Homework #2 due before Lecture 4 starts</a:t>
            </a:r>
          </a:p>
        </p:txBody>
      </p:sp>
    </p:spTree>
    <p:extLst>
      <p:ext uri="{BB962C8B-B14F-4D97-AF65-F5344CB8AC3E}">
        <p14:creationId xmlns:p14="http://schemas.microsoft.com/office/powerpoint/2010/main" val="318353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510270" y="6373821"/>
            <a:ext cx="2743200" cy="365125"/>
          </a:xfrm>
        </p:spPr>
        <p:txBody>
          <a:bodyPr/>
          <a:lstStyle/>
          <a:p>
            <a:fld id="{150819AE-02FA-3749-BFC2-030922A62D98}" type="slidenum">
              <a:rPr lang="en-US" smtClean="0"/>
              <a:t>9</a:t>
            </a:fld>
            <a:endParaRPr lang="en-US"/>
          </a:p>
        </p:txBody>
      </p:sp>
      <p:sp>
        <p:nvSpPr>
          <p:cNvPr id="6" name="Rectangle 5"/>
          <p:cNvSpPr/>
          <p:nvPr/>
        </p:nvSpPr>
        <p:spPr>
          <a:xfrm>
            <a:off x="361950" y="6317253"/>
            <a:ext cx="8953500" cy="461665"/>
          </a:xfrm>
          <a:prstGeom prst="rect">
            <a:avLst/>
          </a:prstGeom>
        </p:spPr>
        <p:txBody>
          <a:bodyPr wrap="square">
            <a:spAutoFit/>
          </a:bodyPr>
          <a:lstStyle/>
          <a:p>
            <a:pPr marL="17463" marR="0" lvl="0" indent="-17463" defTabSz="914400" eaLnBrk="1" fontAlgn="auto" latinLnBrk="0" hangingPunct="1">
              <a:lnSpc>
                <a:spcPct val="100000"/>
              </a:lnSpc>
              <a:spcBef>
                <a:spcPts val="0"/>
              </a:spcBef>
              <a:spcAft>
                <a:spcPts val="0"/>
              </a:spcAft>
              <a:buClrTx/>
              <a:buSzTx/>
              <a:buFont typeface="Arial" charset="0"/>
              <a:buNone/>
              <a:defRPr/>
            </a:pPr>
            <a:r>
              <a:rPr lang="en-US" sz="2400" dirty="0">
                <a:solidFill>
                  <a:schemeClr val="bg1">
                    <a:lumMod val="50000"/>
                  </a:schemeClr>
                </a:solidFill>
                <a:latin typeface="Helvetica Neue Thin" charset="0"/>
                <a:ea typeface="Helvetica Neue Thin" charset="0"/>
                <a:cs typeface="Helvetica Neue Thin" charset="0"/>
              </a:rPr>
              <a:t>Motivation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7650" y="774700"/>
            <a:ext cx="9105900" cy="5232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1861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21708</TotalTime>
  <Words>3327</Words>
  <Application>Microsoft Macintosh PowerPoint</Application>
  <PresentationFormat>Widescreen</PresentationFormat>
  <Paragraphs>986</Paragraphs>
  <Slides>80</Slides>
  <Notes>80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80</vt:i4>
      </vt:variant>
    </vt:vector>
  </HeadingPairs>
  <TitlesOfParts>
    <vt:vector size="91" baseType="lpstr">
      <vt:lpstr>Arial</vt:lpstr>
      <vt:lpstr>Avenir Book</vt:lpstr>
      <vt:lpstr>Calibri</vt:lpstr>
      <vt:lpstr>Calibri Light</vt:lpstr>
      <vt:lpstr>Cambria Math</vt:lpstr>
      <vt:lpstr>Cordia New</vt:lpstr>
      <vt:lpstr>Courier New</vt:lpstr>
      <vt:lpstr>Helvetica</vt:lpstr>
      <vt:lpstr>Helvetica Neue Thin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contact@jeffchen.org</dc:creator>
  <cp:lastModifiedBy>contact@jeffchen.org</cp:lastModifiedBy>
  <cp:revision>259</cp:revision>
  <cp:lastPrinted>2017-01-30T05:21:35Z</cp:lastPrinted>
  <dcterms:created xsi:type="dcterms:W3CDTF">2017-01-08T03:44:27Z</dcterms:created>
  <dcterms:modified xsi:type="dcterms:W3CDTF">2018-01-30T00:53:21Z</dcterms:modified>
</cp:coreProperties>
</file>

<file path=docProps/thumbnail.jpeg>
</file>